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25"/>
  </p:notesMasterIdLst>
  <p:sldIdLst>
    <p:sldId id="256" r:id="rId2"/>
    <p:sldId id="300" r:id="rId3"/>
    <p:sldId id="270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91" r:id="rId13"/>
    <p:sldId id="292" r:id="rId14"/>
    <p:sldId id="295" r:id="rId15"/>
    <p:sldId id="296" r:id="rId16"/>
    <p:sldId id="297" r:id="rId17"/>
    <p:sldId id="298" r:id="rId18"/>
    <p:sldId id="299" r:id="rId19"/>
    <p:sldId id="293" r:id="rId20"/>
    <p:sldId id="301" r:id="rId21"/>
    <p:sldId id="302" r:id="rId22"/>
    <p:sldId id="303" r:id="rId23"/>
    <p:sldId id="26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Manrope ExtraBold" panose="020B0604020202020204" charset="0"/>
      <p:bold r:id="rId34"/>
    </p:embeddedFont>
    <p:embeddedFont>
      <p:font typeface="Manrope Medium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7" autoAdjust="0"/>
  </p:normalViewPr>
  <p:slideViewPr>
    <p:cSldViewPr snapToGrid="0">
      <p:cViewPr varScale="1">
        <p:scale>
          <a:sx n="90" d="100"/>
          <a:sy n="90" d="100"/>
        </p:scale>
        <p:origin x="127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27cc9827d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The ERUA Alliance Protocol for the achievement of the 2030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Feasibility study for digital connectivity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Virtual Hub ERUA for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ERUA Science &amp; Art e-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Gallery</a:t>
            </a: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ERUA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Science &amp; Art Network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Science shops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ERUA Cultural Network</a:t>
            </a:r>
            <a:endParaRPr dirty="0"/>
          </a:p>
        </p:txBody>
      </p:sp>
      <p:sp>
        <p:nvSpPr>
          <p:cNvPr id="178" name="Google Shape;178;gf27cc9827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27cc9827d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f27cc9827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886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27cc9827d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f27cc9827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964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27cc9827d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f27cc9827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70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27cc9827d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f27cc9827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65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6eab433f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f6eab433f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27cc9827d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f27cc9827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27cc9827d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f27cc98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27cc9827d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f27cc98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92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27cc9827d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All </a:t>
            </a:r>
            <a:r>
              <a:rPr lang="fr-FR" dirty="0" err="1"/>
              <a:t>working</a:t>
            </a:r>
            <a:r>
              <a:rPr lang="fr-FR" dirty="0"/>
              <a:t> group are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established</a:t>
            </a:r>
            <a:r>
              <a:rPr lang="fr-FR" dirty="0"/>
              <a:t>, </a:t>
            </a:r>
            <a:r>
              <a:rPr lang="fr-FR" dirty="0" err="1"/>
              <a:t>after</a:t>
            </a:r>
            <a:r>
              <a:rPr lang="fr-FR" dirty="0"/>
              <a:t> a slow start </a:t>
            </a:r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/>
              <a:t>recruitments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Activities</a:t>
            </a:r>
            <a:r>
              <a:rPr lang="fr-FR" dirty="0"/>
              <a:t> are on </a:t>
            </a:r>
            <a:r>
              <a:rPr lang="fr-FR" dirty="0" err="1"/>
              <a:t>track</a:t>
            </a:r>
            <a:r>
              <a:rPr lang="fr-FR" dirty="0"/>
              <a:t>, </a:t>
            </a:r>
            <a:endParaRPr dirty="0"/>
          </a:p>
        </p:txBody>
      </p:sp>
      <p:sp>
        <p:nvSpPr>
          <p:cNvPr id="133" name="Google Shape;133;gf27cc98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27cc9827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collaborative open source platform,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Reporting procedure, regular meetings, QA policy and guideline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Integretion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Re-ERUA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Student</a:t>
            </a:r>
            <a:r>
              <a:rPr lang="fr-FR" dirty="0"/>
              <a:t> participation UC, </a:t>
            </a:r>
            <a:r>
              <a:rPr lang="fr-FR" dirty="0" err="1"/>
              <a:t>Ambassadors</a:t>
            </a:r>
            <a:r>
              <a:rPr lang="fr-FR" dirty="0"/>
              <a:t>, WP, </a:t>
            </a:r>
            <a:r>
              <a:rPr lang="fr-FR" dirty="0" err="1"/>
              <a:t>ecc</a:t>
            </a:r>
            <a:r>
              <a:rPr lang="fr-FR" dirty="0"/>
              <a:t>..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Flexible QA + </a:t>
            </a:r>
            <a:r>
              <a:rPr lang="fr-FR" dirty="0" err="1"/>
              <a:t>participatory</a:t>
            </a:r>
            <a:r>
              <a:rPr lang="fr-FR" dirty="0"/>
              <a:t> body</a:t>
            </a:r>
            <a:endParaRPr dirty="0"/>
          </a:p>
        </p:txBody>
      </p:sp>
      <p:sp>
        <p:nvSpPr>
          <p:cNvPr id="147" name="Google Shape;147;gf27cc9827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27cc9827d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Mapping</a:t>
            </a:r>
            <a:endParaRPr dirty="0"/>
          </a:p>
        </p:txBody>
      </p:sp>
      <p:sp>
        <p:nvSpPr>
          <p:cNvPr id="156" name="Google Shape;156;gf27cc9827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27cc9827d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f27cc9827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27cc9827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cs typeface="Calibri"/>
              </a:rPr>
              <a:t>inclusion one of our strengths</a:t>
            </a:r>
            <a:endParaRPr dirty="0"/>
          </a:p>
        </p:txBody>
      </p:sp>
      <p:sp>
        <p:nvSpPr>
          <p:cNvPr id="170" name="Google Shape;170;gf27cc9827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6" y="3514"/>
            <a:ext cx="12185754" cy="685448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22212" y="96120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22212" y="3442298"/>
            <a:ext cx="9144000" cy="90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576" y="4674276"/>
            <a:ext cx="2871424" cy="287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5322" y="5629836"/>
            <a:ext cx="2692268" cy="131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_Logo_Cutout">
  <p:cSld name="Transition_Logo_Cut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6" y="3515"/>
            <a:ext cx="12185754" cy="685448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>
            <a:spLocks noGrp="1"/>
          </p:cNvSpPr>
          <p:nvPr>
            <p:ph type="ctrTitle"/>
          </p:nvPr>
        </p:nvSpPr>
        <p:spPr>
          <a:xfrm>
            <a:off x="322211" y="849788"/>
            <a:ext cx="1146180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322211" y="3429000"/>
            <a:ext cx="11461801" cy="90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_Blue">
  <p:cSld name="Contents_Blu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11277600" y="333043"/>
            <a:ext cx="599396" cy="20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‹N°›</a:t>
            </a:fld>
            <a:endParaRPr sz="1000" b="0" i="0" u="none" strike="noStrike" cap="none">
              <a:solidFill>
                <a:schemeClr val="accen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38" y="5558317"/>
            <a:ext cx="3846001" cy="15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07987" y="404814"/>
            <a:ext cx="11376025" cy="126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407988" y="1905000"/>
            <a:ext cx="11376025" cy="376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2000"/>
              <a:buChar char="•"/>
              <a:defRPr sz="2000">
                <a:solidFill>
                  <a:srgbClr val="D0CEC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CECE"/>
              </a:buClr>
              <a:buSzPts val="1800"/>
              <a:buChar char="•"/>
              <a:defRPr sz="1800">
                <a:solidFill>
                  <a:srgbClr val="D0CECE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CECE"/>
              </a:buClr>
              <a:buSzPts val="1600"/>
              <a:buChar char="•"/>
              <a:defRPr sz="1600">
                <a:solidFill>
                  <a:srgbClr val="D0CECE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CECE"/>
              </a:buClr>
              <a:buSzPts val="1400"/>
              <a:buChar char="•"/>
              <a:defRPr sz="1400">
                <a:solidFill>
                  <a:srgbClr val="D0CECE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CECE"/>
              </a:buClr>
              <a:buSzPts val="1200"/>
              <a:buChar char="•"/>
              <a:defRPr sz="1200">
                <a:solidFill>
                  <a:srgbClr val="D0CEC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_Pattern">
  <p:cSld name="Contents_Patter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306942" y="6398758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1945818" y="1945816"/>
            <a:ext cx="6858001" cy="29663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11277600" y="333043"/>
            <a:ext cx="599396" cy="20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‹N°›</a:t>
            </a:fld>
            <a:endParaRPr sz="1000" b="0" i="0" u="none" strike="noStrike" cap="none">
              <a:solidFill>
                <a:schemeClr val="accen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306942" y="6398758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erua-eui.eu</a:t>
            </a:r>
            <a:endParaRPr sz="800" b="0" i="0" u="none" strike="noStrike" cap="none">
              <a:solidFill>
                <a:srgbClr val="D0CECE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3553" y="5558317"/>
            <a:ext cx="3846002" cy="15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727047" y="404814"/>
            <a:ext cx="8056965" cy="126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3727048" y="1905000"/>
            <a:ext cx="8056965" cy="376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sz="1800">
                <a:solidFill>
                  <a:srgbClr val="3A383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>
                <a:solidFill>
                  <a:srgbClr val="3A383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Char char="•"/>
              <a:defRPr sz="1400">
                <a:solidFill>
                  <a:srgbClr val="3A3838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Char char="•"/>
              <a:defRPr sz="12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_With_Image_1">
  <p:cSld name="Contents_With_Image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0" y="0"/>
            <a:ext cx="4615543" cy="6858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11277600" y="339355"/>
            <a:ext cx="599396" cy="20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‹N°›</a:t>
            </a:fld>
            <a:endParaRPr sz="1000" b="0" i="0" u="none" strike="noStrike" cap="none">
              <a:solidFill>
                <a:schemeClr val="accen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306942" y="6398758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>
            <a:spLocks noGrp="1"/>
          </p:cNvSpPr>
          <p:nvPr>
            <p:ph type="pic" idx="2"/>
          </p:nvPr>
        </p:nvSpPr>
        <p:spPr>
          <a:xfrm>
            <a:off x="241626" y="804374"/>
            <a:ext cx="6027065" cy="4790884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3553" y="5558317"/>
            <a:ext cx="3846002" cy="15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7436531" y="404812"/>
            <a:ext cx="4347482" cy="138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436531" y="2049314"/>
            <a:ext cx="4347482" cy="355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_With_Image_3">
  <p:cSld name="Contents_With_Image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>
            <a:spLocks noGrp="1"/>
          </p:cNvSpPr>
          <p:nvPr>
            <p:ph type="pic" idx="2"/>
          </p:nvPr>
        </p:nvSpPr>
        <p:spPr>
          <a:xfrm>
            <a:off x="0" y="404813"/>
            <a:ext cx="5712528" cy="4332288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  <p:sp>
        <p:nvSpPr>
          <p:cNvPr id="96" name="Google Shape;96;p15"/>
          <p:cNvSpPr/>
          <p:nvPr/>
        </p:nvSpPr>
        <p:spPr>
          <a:xfrm>
            <a:off x="5268685" y="2668299"/>
            <a:ext cx="6515327" cy="305401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096001" y="435509"/>
            <a:ext cx="56880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096001" y="3003319"/>
            <a:ext cx="5290456" cy="231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1600"/>
              <a:buNone/>
              <a:defRPr sz="1600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11131824" y="6354950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11277600" y="333043"/>
            <a:ext cx="599396" cy="20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‹N°›</a:t>
            </a:fld>
            <a:endParaRPr sz="1000" b="0" i="0" u="none" strike="noStrike" cap="none">
              <a:solidFill>
                <a:schemeClr val="accen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44" y="5558317"/>
            <a:ext cx="3846002" cy="156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_With_Image_5">
  <p:cSld name="Contents_With_Image_5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>
            <a:spLocks noGrp="1"/>
          </p:cNvSpPr>
          <p:nvPr>
            <p:ph type="pic" idx="2"/>
          </p:nvPr>
        </p:nvSpPr>
        <p:spPr>
          <a:xfrm>
            <a:off x="5921829" y="804373"/>
            <a:ext cx="6035323" cy="4797449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0017" y="404812"/>
            <a:ext cx="4347482" cy="138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10017" y="2049314"/>
            <a:ext cx="4347482" cy="355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1600"/>
              <a:buNone/>
              <a:defRPr sz="1600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11055544" y="6373770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11277600" y="339355"/>
            <a:ext cx="599396" cy="20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‹N°›</a:t>
            </a:fld>
            <a:endParaRPr sz="1000" b="0" i="0" u="none" strike="noStrike" cap="none">
              <a:solidFill>
                <a:schemeClr val="accen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44" y="5558317"/>
            <a:ext cx="3846001" cy="156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Contents_Logo_Cut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246" y="3515"/>
            <a:ext cx="12185753" cy="6854486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131824" y="6364696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2">
                    <a:lumMod val="90000"/>
                  </a:schemeClr>
                </a:solidFill>
                <a:latin typeface="Manrope Medium"/>
              </a:defRPr>
            </a:lvl1pPr>
          </a:lstStyle>
          <a:p>
            <a:pPr>
              <a:defRPr/>
            </a:pPr>
            <a:r>
              <a:rPr lang="en-US"/>
              <a:t>erua-eui.eu</a:t>
            </a:r>
            <a:endParaRPr/>
          </a:p>
        </p:txBody>
      </p:sp>
      <p:sp>
        <p:nvSpPr>
          <p:cNvPr id="9" name="Slide Number Placeholder 5"/>
          <p:cNvSpPr txBox="1"/>
          <p:nvPr userDrawn="1"/>
        </p:nvSpPr>
        <p:spPr bwMode="auto">
          <a:xfrm>
            <a:off x="11277600" y="333043"/>
            <a:ext cx="599396" cy="2049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000">
                <a:solidFill>
                  <a:schemeClr val="accent1"/>
                </a:solidFill>
                <a:latin typeface="Manrope ExtraBold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23F6187-EC7D-4F99-BDEF-D98BE2D22ADF}" type="slidenum">
              <a:rPr lang="en-US"/>
              <a:t>‹N°›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4838" y="5558317"/>
            <a:ext cx="3846002" cy="1565590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7" y="404814"/>
            <a:ext cx="11376025" cy="1265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12"/>
          </p:nvPr>
        </p:nvSpPr>
        <p:spPr bwMode="auto">
          <a:xfrm>
            <a:off x="407988" y="1905000"/>
            <a:ext cx="11376025" cy="3767138"/>
          </a:xfrm>
        </p:spPr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34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_Blue">
  <p:cSld name="Transition_Blu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22211" y="849788"/>
            <a:ext cx="1146180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22211" y="3429000"/>
            <a:ext cx="11461801" cy="90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2400"/>
              <a:buNone/>
              <a:defRPr sz="2400">
                <a:solidFill>
                  <a:srgbClr val="D0CECE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_With_Image_4">
  <p:cSld name="Contents_With_Image_4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7641771" y="0"/>
            <a:ext cx="4550229" cy="6858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5921829" y="804373"/>
            <a:ext cx="6035323" cy="4797449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0017" y="404812"/>
            <a:ext cx="4347482" cy="138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0017" y="2049314"/>
            <a:ext cx="4347482" cy="355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1055544" y="6373770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11277600" y="339355"/>
            <a:ext cx="599396" cy="20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‹N°›</a:t>
            </a:fld>
            <a:endParaRPr sz="1000" b="0" i="0" u="none" strike="noStrike" cap="none">
              <a:solidFill>
                <a:schemeClr val="accen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44" y="5558317"/>
            <a:ext cx="3846002" cy="156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_White">
  <p:cSld name="Transition_Whi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322211" y="849788"/>
            <a:ext cx="1146180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322211" y="3429000"/>
            <a:ext cx="11461801" cy="90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_With_Image_2">
  <p:cSld name="Contents_With_Image_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11277600" y="339355"/>
            <a:ext cx="599396" cy="20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‹N°›</a:t>
            </a:fld>
            <a:endParaRPr sz="1000" b="0" i="0" u="none" strike="noStrike" cap="none">
              <a:solidFill>
                <a:schemeClr val="accen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6942" y="6398758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241626" y="804374"/>
            <a:ext cx="6027065" cy="4790884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3553" y="5558317"/>
            <a:ext cx="3846001" cy="15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/>
        </p:nvSpPr>
        <p:spPr>
          <a:xfrm>
            <a:off x="7436531" y="404812"/>
            <a:ext cx="4347482" cy="138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436531" y="2049314"/>
            <a:ext cx="4347482" cy="355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1600"/>
              <a:buNone/>
              <a:defRPr sz="1600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_With_Image_6">
  <p:cSld name="Contents_With_Image_6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6085114" y="1"/>
            <a:ext cx="6106886" cy="4332288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307182" y="453361"/>
            <a:ext cx="434748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07182" y="6383440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11277600" y="339355"/>
            <a:ext cx="599396" cy="20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‹N°›</a:t>
            </a:fld>
            <a:endParaRPr sz="1000" b="0" i="0" u="none" strike="noStrike" cap="none">
              <a:solidFill>
                <a:schemeClr val="accen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903515" y="2500813"/>
            <a:ext cx="5638800" cy="305401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19201" y="2835833"/>
            <a:ext cx="4493328" cy="231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1600"/>
              <a:buNone/>
              <a:defRPr sz="1600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3553" y="5558317"/>
            <a:ext cx="3846002" cy="156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_Logo_Cutout">
  <p:cSld name="Contents_Logo_Cut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6" y="3515"/>
            <a:ext cx="12185754" cy="685448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11277600" y="333043"/>
            <a:ext cx="599396" cy="20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‹N°›</a:t>
            </a:fld>
            <a:endParaRPr sz="1000" b="0" i="0" u="none" strike="noStrike" cap="none">
              <a:solidFill>
                <a:schemeClr val="accen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38" y="5558317"/>
            <a:ext cx="3846002" cy="15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07987" y="404814"/>
            <a:ext cx="11376025" cy="126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07988" y="1905000"/>
            <a:ext cx="11376025" cy="376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sz="1800">
                <a:solidFill>
                  <a:srgbClr val="3A383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>
                <a:solidFill>
                  <a:srgbClr val="3A383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Char char="•"/>
              <a:defRPr sz="1400">
                <a:solidFill>
                  <a:srgbClr val="3A3838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Char char="•"/>
              <a:defRPr sz="12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Slide">
  <p:cSld name="End_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>
            <a:off x="322211" y="660424"/>
            <a:ext cx="115470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22211" y="3141514"/>
            <a:ext cx="11547059" cy="90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576" y="4674276"/>
            <a:ext cx="2871424" cy="287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6073" y="5943600"/>
            <a:ext cx="7788829" cy="721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_White">
  <p:cSld name="Contents_Whi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07987" y="404814"/>
            <a:ext cx="11376025" cy="126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172" cy="1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D0CECE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11277600" y="333043"/>
            <a:ext cx="599396" cy="20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‹N°›</a:t>
            </a:fld>
            <a:endParaRPr sz="1000" b="0" i="0" u="none" strike="noStrike" cap="none">
              <a:solidFill>
                <a:schemeClr val="accen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65" name="Google Shape;6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38" y="5558317"/>
            <a:ext cx="3846002" cy="15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07988" y="1905000"/>
            <a:ext cx="11376025" cy="376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sz="1800">
                <a:solidFill>
                  <a:srgbClr val="3A383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>
                <a:solidFill>
                  <a:srgbClr val="3A383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Char char="•"/>
              <a:defRPr sz="1400">
                <a:solidFill>
                  <a:srgbClr val="3A3838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Char char="•"/>
              <a:defRPr sz="12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erua-eui.eu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hyperlink" Target="https://erua-eui.eu" TargetMode="Externa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ctrTitle"/>
          </p:nvPr>
        </p:nvSpPr>
        <p:spPr>
          <a:xfrm>
            <a:off x="694350" y="1632857"/>
            <a:ext cx="10803300" cy="38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European Reform University Alliance </a:t>
            </a:r>
            <a:br>
              <a:rPr lang="en-US" sz="5455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55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Staff week Open Science</a:t>
            </a:r>
            <a:br>
              <a:rPr lang="fr-FR" sz="49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dirty="0">
                <a:solidFill>
                  <a:srgbClr val="434343"/>
                </a:solidFill>
                <a:latin typeface="Calibri"/>
                <a:cs typeface="Calibri"/>
                <a:sym typeface="Calibri"/>
              </a:rPr>
              <a:t>11</a:t>
            </a:r>
            <a:r>
              <a:rPr lang="fr-FR" sz="49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May </a:t>
            </a:r>
            <a:r>
              <a:rPr lang="fr-FR" sz="2000" baseline="300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fr-FR" sz="2000" dirty="0">
                <a:solidFill>
                  <a:srgbClr val="434343"/>
                </a:solidFill>
                <a:latin typeface="Calibri"/>
                <a:cs typeface="Calibri"/>
                <a:sym typeface="Calibri"/>
              </a:rPr>
              <a:t>2021</a:t>
            </a:r>
            <a:br>
              <a:rPr lang="fr-FR" sz="2000" dirty="0">
                <a:solidFill>
                  <a:srgbClr val="434343"/>
                </a:solidFill>
                <a:latin typeface="Calibri"/>
                <a:cs typeface="Calibri"/>
                <a:sym typeface="Calibri"/>
              </a:rPr>
            </a:br>
            <a:br>
              <a:rPr lang="fr-FR" sz="2000" dirty="0">
                <a:solidFill>
                  <a:srgbClr val="434343"/>
                </a:solidFill>
                <a:latin typeface="Calibri"/>
                <a:cs typeface="Calibri"/>
                <a:sym typeface="Calibri"/>
              </a:rPr>
            </a:br>
            <a:endParaRPr sz="2000" dirty="0">
              <a:solidFill>
                <a:srgbClr val="434343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407987" y="404814"/>
            <a:ext cx="11376000" cy="73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/>
            <a:r>
              <a:rPr lang="en-US" dirty="0">
                <a:sym typeface="Calibri"/>
              </a:rPr>
              <a:t>WP5 - Reimagining the campus</a:t>
            </a:r>
            <a:endParaRPr dirty="0"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407987" y="1545450"/>
            <a:ext cx="11376000" cy="3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flagships to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 and engage ERUA university campuses as well as ERUA with the outside world (associated partners, networks, civil society, etc.):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683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❖"/>
            </a:pP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Reform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within ERUA - Digitally connected Campuses, 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dirty="0"/>
              <a:t>igital mobility, creative digital partnerships and sustained engagements with Regions and Societies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683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❖"/>
            </a:pP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Aeiforia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ERUA: </a:t>
            </a:r>
            <a:r>
              <a:rPr lang="en-GB" sz="2200" dirty="0">
                <a:solidFill>
                  <a:srgbClr val="000000"/>
                </a:solidFill>
                <a:latin typeface="Calibri"/>
                <a:cs typeface="Calibri"/>
              </a:rPr>
              <a:t>Enable </a:t>
            </a:r>
            <a:r>
              <a:rPr lang="en-GB" sz="2200" b="1" dirty="0">
                <a:solidFill>
                  <a:srgbClr val="000000"/>
                </a:solidFill>
                <a:latin typeface="Calibri"/>
                <a:cs typeface="Calibri"/>
              </a:rPr>
              <a:t>Sustainable Synergies </a:t>
            </a:r>
            <a:r>
              <a:rPr lang="en-GB" sz="2200" dirty="0">
                <a:solidFill>
                  <a:srgbClr val="000000"/>
                </a:solidFill>
                <a:latin typeface="Calibri"/>
                <a:cs typeface="Calibri"/>
              </a:rPr>
              <a:t>between ERUA partners, Local Societies and Regions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for better impact - a “Connected way of Thinking”</a:t>
            </a:r>
            <a:endParaRPr sz="220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lvl="0" indent="-3683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❖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Bauhaus in ERUA: </a:t>
            </a:r>
            <a:r>
              <a:rPr lang="en-US" sz="22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green and digital 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transformation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building bridges between technology and culture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408000" y="181950"/>
            <a:ext cx="11376000" cy="92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dirty="0">
                <a:sym typeface="Calibri"/>
              </a:rPr>
              <a:t>WP6 -  Dissemination and sustainability</a:t>
            </a:r>
            <a:endParaRPr dirty="0"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501024" y="4418787"/>
            <a:ext cx="11376000" cy="1616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website :</a:t>
            </a:r>
            <a:r>
              <a:rPr lang="en-US" sz="2300" b="1" dirty="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u="sng" dirty="0">
                <a:solidFill>
                  <a:schemeClr val="hlink"/>
                </a:solidFill>
                <a:hlinkClick r:id="rId4"/>
              </a:rPr>
              <a:t>www.</a:t>
            </a:r>
            <a:r>
              <a:rPr lang="en-US" sz="23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erua-eui.eu </a:t>
            </a:r>
            <a:endParaRPr sz="23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alibri"/>
                <a:ea typeface="Calibri"/>
                <a:cs typeface="Calibri"/>
                <a:sym typeface="Calibri"/>
              </a:rPr>
              <a:t>Our presence on social medias : 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alibri"/>
                <a:cs typeface="Calibri"/>
                <a:sym typeface="Calibri"/>
              </a:rPr>
              <a:t>ERUA newsletter</a:t>
            </a:r>
            <a:endParaRPr sz="2300" b="1" dirty="0">
              <a:latin typeface="Calibri"/>
              <a:cs typeface="Calibri"/>
              <a:sym typeface="Calibri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29224" y="181950"/>
            <a:ext cx="1447800" cy="10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3329" y="5099927"/>
            <a:ext cx="459275" cy="4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3586" y="5177381"/>
            <a:ext cx="324050" cy="3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38465" y="5179955"/>
            <a:ext cx="459275" cy="3284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8DB2F8-3F0A-4860-B6DB-ED25493C499C}"/>
              </a:ext>
            </a:extLst>
          </p:cNvPr>
          <p:cNvSpPr/>
          <p:nvPr/>
        </p:nvSpPr>
        <p:spPr>
          <a:xfrm>
            <a:off x="361677" y="1041810"/>
            <a:ext cx="11192036" cy="36089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indent="-361950">
              <a:lnSpc>
                <a:spcPct val="115000"/>
              </a:lnSpc>
              <a:buSzPts val="2100"/>
              <a:buFont typeface="Calibri"/>
              <a:buChar char="❖"/>
            </a:pPr>
            <a:r>
              <a:rPr lang="en-US" sz="2200" dirty="0">
                <a:latin typeface="Calibri"/>
                <a:cs typeface="Calibri"/>
                <a:sym typeface="Calibri"/>
              </a:rPr>
              <a:t>Develop and implement an Alliance communication and multilingual strategy</a:t>
            </a:r>
          </a:p>
          <a:p>
            <a:pPr indent="-361950">
              <a:lnSpc>
                <a:spcPct val="115000"/>
              </a:lnSpc>
              <a:buSzPts val="2100"/>
              <a:buFont typeface="Calibri"/>
              <a:buChar char="❖"/>
            </a:pPr>
            <a:r>
              <a:rPr lang="en-US" sz="2200" dirty="0">
                <a:latin typeface="Calibri"/>
                <a:cs typeface="Calibri"/>
                <a:sym typeface="Calibri"/>
              </a:rPr>
              <a:t>Sustain the long term vision of the European university</a:t>
            </a:r>
          </a:p>
          <a:p>
            <a:pPr indent="-361950">
              <a:lnSpc>
                <a:spcPct val="115000"/>
              </a:lnSpc>
              <a:buSzPts val="2100"/>
              <a:buFont typeface="Calibri"/>
              <a:buChar char="❖"/>
            </a:pPr>
            <a:r>
              <a:rPr lang="en-US" sz="2200" dirty="0">
                <a:latin typeface="Calibri"/>
                <a:cs typeface="Calibri"/>
                <a:sym typeface="Calibri"/>
              </a:rPr>
              <a:t>Promote the results of the Alliance to the different ERUA communities and external stakeholders through efficient digital tools</a:t>
            </a:r>
          </a:p>
          <a:p>
            <a:pPr>
              <a:lnSpc>
                <a:spcPct val="115000"/>
              </a:lnSpc>
              <a:buSzPts val="2100"/>
            </a:pPr>
            <a:endParaRPr lang="en-US" sz="2200" dirty="0">
              <a:latin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SzPts val="2100"/>
            </a:pPr>
            <a:r>
              <a:rPr lang="en-US" sz="2400" b="1" dirty="0">
                <a:solidFill>
                  <a:schemeClr val="tx1"/>
                </a:solidFill>
              </a:rPr>
              <a:t>WP6 </a:t>
            </a:r>
            <a:r>
              <a:rPr lang="en-US" sz="2200" dirty="0">
                <a:latin typeface="Calibri"/>
                <a:cs typeface="Calibri"/>
              </a:rPr>
              <a:t>ensure that all project-related </a:t>
            </a:r>
            <a:r>
              <a:rPr lang="en-US" sz="2200" b="1" dirty="0">
                <a:latin typeface="Calibri"/>
                <a:cs typeface="Calibri"/>
              </a:rPr>
              <a:t>publications comply with the principles of open science, open access and open data </a:t>
            </a:r>
            <a:r>
              <a:rPr lang="en-US" sz="2200" dirty="0">
                <a:latin typeface="Calibri"/>
                <a:cs typeface="Calibri"/>
              </a:rPr>
              <a:t>and to define </a:t>
            </a:r>
            <a:r>
              <a:rPr lang="en-US" sz="2200" b="1" dirty="0">
                <a:latin typeface="Calibri"/>
                <a:cs typeface="Calibri"/>
              </a:rPr>
              <a:t>how we will disseminate our project results</a:t>
            </a:r>
            <a:r>
              <a:rPr lang="en-US" sz="2200" dirty="0">
                <a:latin typeface="Calibri"/>
                <a:cs typeface="Calibri"/>
              </a:rPr>
              <a:t> beyond the Alliance, acting as a role model.</a:t>
            </a:r>
          </a:p>
          <a:p>
            <a:pPr>
              <a:lnSpc>
                <a:spcPct val="115000"/>
              </a:lnSpc>
              <a:buSzPts val="2100"/>
            </a:pPr>
            <a:endParaRPr lang="en-US" sz="2200" dirty="0">
              <a:latin typeface="Calibri"/>
              <a:cs typeface="Calibri"/>
              <a:sym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B6AD41-338C-46E6-9110-3C91F39DF0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775" y="5150695"/>
            <a:ext cx="398596" cy="39859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0224530-4A18-4263-8A25-58F2121E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82" y="4568468"/>
            <a:ext cx="2364342" cy="127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8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0F30A5F-B43A-4A71-8CB7-51611385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Re:ERUA</a:t>
            </a:r>
            <a:r>
              <a:rPr lang="fr-FR" sz="3600" dirty="0"/>
              <a:t> : </a:t>
            </a:r>
            <a:r>
              <a:rPr lang="en-US" sz="3600" dirty="0"/>
              <a:t>Research and Engagement for the European Reform University Alliance</a:t>
            </a:r>
            <a:endParaRPr lang="fr-FR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D98E9-F4EA-40D4-BACD-9C9BD198ADAC}"/>
              </a:ext>
            </a:extLst>
          </p:cNvPr>
          <p:cNvSpPr/>
          <p:nvPr/>
        </p:nvSpPr>
        <p:spPr>
          <a:xfrm>
            <a:off x="842481" y="1936284"/>
            <a:ext cx="830151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/>
              <a:t>Research Pilar of the Alliance</a:t>
            </a:r>
          </a:p>
          <a:p>
            <a:pPr>
              <a:defRPr/>
            </a:pPr>
            <a:r>
              <a:rPr lang="en-US" sz="1600" dirty="0"/>
              <a:t>H2020 Funding Program : </a:t>
            </a:r>
            <a:r>
              <a:rPr lang="en-US" sz="1600" dirty="0" err="1"/>
              <a:t>SwafS</a:t>
            </a:r>
            <a:r>
              <a:rPr lang="en-US" sz="1600" dirty="0"/>
              <a:t> - Science with and for Society</a:t>
            </a:r>
          </a:p>
          <a:p>
            <a:pPr>
              <a:defRPr/>
            </a:pPr>
            <a:r>
              <a:rPr lang="en-US" sz="1800" b="1" dirty="0"/>
              <a:t>October 2021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</a:rPr>
              <a:t>Objectives :</a:t>
            </a:r>
          </a:p>
          <a:p>
            <a:pPr>
              <a:defRPr/>
            </a:pPr>
            <a:r>
              <a:rPr lang="en-US" sz="1800" dirty="0"/>
              <a:t>To Strengthen the Strategy of the European Reform University Alliance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 joint strategy for an engaged and responsible R&amp;I community,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common values and a joint vision of a community of reform universities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close links between academia, research and civil society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F25079-1796-43E5-87D8-159E7C37F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7100" y="3429000"/>
            <a:ext cx="471600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7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0F30A5F-B43A-4A71-8CB7-51611385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6 </a:t>
            </a:r>
            <a:r>
              <a:rPr lang="en-US" sz="3600" dirty="0" err="1"/>
              <a:t>Re:ERUA</a:t>
            </a:r>
            <a:r>
              <a:rPr lang="en-US" sz="3600" dirty="0"/>
              <a:t> Work Packages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D98E9-F4EA-40D4-BACD-9C9BD198ADAC}"/>
              </a:ext>
            </a:extLst>
          </p:cNvPr>
          <p:cNvSpPr/>
          <p:nvPr/>
        </p:nvSpPr>
        <p:spPr>
          <a:xfrm>
            <a:off x="842481" y="1936284"/>
            <a:ext cx="104796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900BF"/>
                </a:solidFill>
              </a:rPr>
              <a:t>WP1</a:t>
            </a:r>
            <a:r>
              <a:rPr lang="en-US" sz="2400" dirty="0">
                <a:solidFill>
                  <a:srgbClr val="0900BF"/>
                </a:solidFill>
              </a:rPr>
              <a:t> </a:t>
            </a:r>
            <a:r>
              <a:rPr lang="en-US" sz="2400" dirty="0"/>
              <a:t>Coordination</a:t>
            </a:r>
          </a:p>
          <a:p>
            <a:pPr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900BF"/>
                </a:solidFill>
              </a:rPr>
              <a:t>WP2</a:t>
            </a:r>
            <a:r>
              <a:rPr lang="en-US" sz="2400" dirty="0">
                <a:solidFill>
                  <a:srgbClr val="0900BF"/>
                </a:solidFill>
              </a:rPr>
              <a:t> </a:t>
            </a:r>
            <a:r>
              <a:rPr lang="en-US" sz="2400" dirty="0"/>
              <a:t>To Develop an Engagement Strategy for Research and Innovation (R&amp;I)</a:t>
            </a:r>
          </a:p>
          <a:p>
            <a:pPr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900BF"/>
                </a:solidFill>
              </a:rPr>
              <a:t>WP3</a:t>
            </a:r>
            <a:r>
              <a:rPr lang="en-US" sz="2400" dirty="0">
                <a:solidFill>
                  <a:srgbClr val="0900BF"/>
                </a:solidFill>
              </a:rPr>
              <a:t> </a:t>
            </a:r>
            <a:r>
              <a:rPr lang="en-US" sz="2400" dirty="0"/>
              <a:t>Foster the Engagement for a Responsible R&amp;I </a:t>
            </a:r>
          </a:p>
          <a:p>
            <a:pPr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900BF"/>
                </a:solidFill>
              </a:rPr>
              <a:t>WP4 </a:t>
            </a:r>
            <a:r>
              <a:rPr lang="en-US" sz="2400" dirty="0"/>
              <a:t>Foster human capital for Europe</a:t>
            </a:r>
          </a:p>
          <a:p>
            <a:pPr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900BF"/>
                </a:solidFill>
              </a:rPr>
              <a:t>WP5 </a:t>
            </a:r>
            <a:r>
              <a:rPr lang="en-US" sz="2400" dirty="0"/>
              <a:t>Create an Open Science toolbox</a:t>
            </a:r>
          </a:p>
          <a:p>
            <a:pPr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900BF"/>
                </a:solidFill>
              </a:rPr>
              <a:t>WP6</a:t>
            </a:r>
            <a:r>
              <a:rPr lang="en-US" sz="2400" dirty="0"/>
              <a:t> To connect the five universities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F25079-1796-43E5-87D8-159E7C37F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7100" y="3429000"/>
            <a:ext cx="471600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0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erua-eui.eu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23392" y="329907"/>
            <a:ext cx="1040381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WP2: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Engagement strategy for the areas of research and innovation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WP Leader :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UP8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03869" y="1765684"/>
            <a:ext cx="9630195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Objectives </a:t>
            </a:r>
            <a:endParaRPr lang="en-US" sz="2000" dirty="0"/>
          </a:p>
          <a:p>
            <a:pPr>
              <a:defRPr/>
            </a:pPr>
            <a:endParaRPr lang="en-US" sz="1600" b="1" dirty="0">
              <a:solidFill>
                <a:srgbClr val="3A3838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900BF"/>
                </a:solidFill>
              </a:rPr>
              <a:t>❶</a:t>
            </a:r>
            <a:r>
              <a:rPr lang="en-US" sz="1600" dirty="0">
                <a:solidFill>
                  <a:srgbClr val="3A3838"/>
                </a:solidFill>
              </a:rPr>
              <a:t>    To </a:t>
            </a:r>
            <a:r>
              <a:rPr lang="en-US" sz="1600" b="1" dirty="0">
                <a:solidFill>
                  <a:srgbClr val="3A3838"/>
                </a:solidFill>
              </a:rPr>
              <a:t>Identify new ways of steering research and</a:t>
            </a:r>
            <a:r>
              <a:rPr lang="en-US" sz="1600" dirty="0">
                <a:solidFill>
                  <a:srgbClr val="3A3838"/>
                </a:solidFill>
              </a:rPr>
              <a:t> </a:t>
            </a:r>
            <a:r>
              <a:rPr lang="en-US" sz="1600" b="1" dirty="0">
                <a:solidFill>
                  <a:srgbClr val="3A3838"/>
                </a:solidFill>
              </a:rPr>
              <a:t>inventive cooperation formats</a:t>
            </a:r>
          </a:p>
          <a:p>
            <a:pPr marL="107950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3A3838"/>
                </a:solidFill>
              </a:rPr>
              <a:t> To foster a Research cooperation within ERUA (Students / Researchers and Support staff)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>
                <a:solidFill>
                  <a:srgbClr val="0900BF"/>
                </a:solidFill>
              </a:rPr>
              <a:t>❷</a:t>
            </a:r>
            <a:r>
              <a:rPr lang="en-US" sz="1600" dirty="0">
                <a:solidFill>
                  <a:srgbClr val="3A3838"/>
                </a:solidFill>
              </a:rPr>
              <a:t>    To Identify thematic and methodological points of convergence to </a:t>
            </a:r>
            <a:r>
              <a:rPr lang="en-US" sz="1600" b="1" dirty="0">
                <a:solidFill>
                  <a:srgbClr val="3A3838"/>
                </a:solidFill>
              </a:rPr>
              <a:t>build and implement our Research Engagement Strategy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803869" y="3797009"/>
            <a:ext cx="10073127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endParaRPr lang="en-US" dirty="0">
              <a:solidFill>
                <a:srgbClr val="3A3838"/>
              </a:solidFill>
              <a:latin typeface="Arial"/>
            </a:endParaRPr>
          </a:p>
          <a:p>
            <a:pPr>
              <a:defRPr/>
            </a:pPr>
            <a:r>
              <a:rPr lang="en-US" sz="1800" b="1" dirty="0">
                <a:solidFill>
                  <a:srgbClr val="0900BF"/>
                </a:solidFill>
                <a:latin typeface="Arial"/>
              </a:rPr>
              <a:t>Main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 Activities :</a:t>
            </a:r>
            <a:endParaRPr sz="1800" dirty="0"/>
          </a:p>
          <a:p>
            <a:pPr marL="285750" indent="-285750">
              <a:buFont typeface="Wingdings"/>
              <a:buChar char="Ø"/>
              <a:defRPr/>
            </a:pPr>
            <a:r>
              <a:rPr lang="en-US" b="1" dirty="0">
                <a:solidFill>
                  <a:srgbClr val="3A3838"/>
                </a:solidFill>
              </a:rPr>
              <a:t>Common </a:t>
            </a:r>
            <a:r>
              <a:rPr lang="en-US" sz="2000" b="1" dirty="0">
                <a:solidFill>
                  <a:srgbClr val="0900BF"/>
                </a:solidFill>
              </a:rPr>
              <a:t>Research portal </a:t>
            </a:r>
            <a:r>
              <a:rPr lang="en-US" dirty="0">
                <a:solidFill>
                  <a:srgbClr val="3A3838"/>
                </a:solidFill>
              </a:rPr>
              <a:t>to easily find colleagues within the Alliance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en-US" dirty="0">
                <a:solidFill>
                  <a:srgbClr val="3A3838"/>
                </a:solidFill>
              </a:rPr>
              <a:t>Network of Research Support Offices operational</a:t>
            </a:r>
            <a:endParaRPr lang="en-US" b="1" dirty="0">
              <a:solidFill>
                <a:srgbClr val="3A3838"/>
              </a:solidFill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lang="en-US" sz="2000" b="1" dirty="0">
                <a:solidFill>
                  <a:srgbClr val="0900BF"/>
                </a:solidFill>
              </a:rPr>
              <a:t>Charter on a common research framework program </a:t>
            </a:r>
            <a:r>
              <a:rPr lang="en-US" dirty="0">
                <a:solidFill>
                  <a:srgbClr val="3A3838"/>
                </a:solidFill>
              </a:rPr>
              <a:t>and guidelines for best practices</a:t>
            </a:r>
            <a:endParaRPr dirty="0"/>
          </a:p>
          <a:p>
            <a:pPr marL="285750" indent="-285750">
              <a:buFont typeface="Wingdings"/>
              <a:buChar char="Ø"/>
              <a:defRPr/>
            </a:pPr>
            <a:r>
              <a:rPr lang="en-US" sz="2000" b="1" dirty="0">
                <a:solidFill>
                  <a:srgbClr val="0900BF"/>
                </a:solidFill>
              </a:rPr>
              <a:t>Engagement strategy and roadmap</a:t>
            </a:r>
            <a:endParaRPr lang="en-US" sz="2000" b="1" dirty="0">
              <a:solidFill>
                <a:srgbClr val="0900BF"/>
              </a:solidFill>
              <a:latin typeface="Arial"/>
            </a:endParaRPr>
          </a:p>
        </p:txBody>
      </p:sp>
      <p:pic>
        <p:nvPicPr>
          <p:cNvPr id="10" name="Graphique 9" descr="Ampoul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5865" y="4458768"/>
            <a:ext cx="914400" cy="914400"/>
          </a:xfrm>
          <a:prstGeom prst="rect">
            <a:avLst/>
          </a:prstGeom>
        </p:spPr>
      </p:pic>
      <p:pic>
        <p:nvPicPr>
          <p:cNvPr id="16" name="Graphique 15" descr="Rose des vents">
            <a:extLst>
              <a:ext uri="{FF2B5EF4-FFF2-40B4-BE49-F238E27FC236}">
                <a16:creationId xmlns:a16="http://schemas.microsoft.com/office/drawing/2014/main" id="{607C653E-DD44-400F-9528-375FDB782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865" y="229857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erua-eui.eu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43737" y="325432"/>
            <a:ext cx="67233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WP3: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Innovation and societal engagement 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Leader :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RUC</a:t>
            </a:r>
            <a:endParaRPr lang="en-US" sz="3200" dirty="0"/>
          </a:p>
          <a:p>
            <a:pPr>
              <a:spcBef>
                <a:spcPts val="1200"/>
              </a:spcBef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04060" y="1736850"/>
            <a:ext cx="10075491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Objectives</a:t>
            </a:r>
            <a:endParaRPr sz="1800" dirty="0"/>
          </a:p>
          <a:p>
            <a:pPr>
              <a:defRPr/>
            </a:pPr>
            <a:endParaRPr lang="en-US" sz="900" dirty="0">
              <a:solidFill>
                <a:srgbClr val="595959"/>
              </a:solidFill>
              <a:latin typeface="Corbel"/>
            </a:endParaRPr>
          </a:p>
          <a:p>
            <a:pPr>
              <a:defRPr/>
            </a:pPr>
            <a:r>
              <a:rPr lang="en-US" sz="1800" dirty="0">
                <a:solidFill>
                  <a:srgbClr val="0900BF"/>
                </a:solidFill>
              </a:rPr>
              <a:t>❶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To Foster the engagement for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Responsible Research and Innovation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(RRI) of all sectors’ organizations and citizens through : </a:t>
            </a:r>
          </a:p>
          <a:p>
            <a:pPr marL="1162050" indent="-357188">
              <a:buFont typeface="Arial"/>
              <a:buChar char="•"/>
              <a:defRPr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Good governance, mutual learning, agreed practices and multi-actor and public engagement initiatives.</a:t>
            </a:r>
          </a:p>
          <a:p>
            <a:pPr marL="804862">
              <a:defRPr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srgbClr val="0900BF"/>
                </a:solidFill>
              </a:rPr>
              <a:t>❷  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To Analyze current practices / projects and Outline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future possibilities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Graphique 5" descr="Mill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9660" y="2442630"/>
            <a:ext cx="9144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504060" y="4229921"/>
            <a:ext cx="10384564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900BF"/>
                </a:solidFill>
                <a:latin typeface="Arial"/>
              </a:rPr>
              <a:t>Main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 Activities :</a:t>
            </a:r>
            <a:endParaRPr lang="en-US" dirty="0"/>
          </a:p>
          <a:p>
            <a:pPr marL="285750" indent="-285750">
              <a:buFont typeface="Wingdings"/>
              <a:buChar char="Ø"/>
              <a:defRPr/>
            </a:pPr>
            <a:r>
              <a:rPr lang="en-US" sz="2000" b="1" dirty="0">
                <a:solidFill>
                  <a:srgbClr val="0900BF"/>
                </a:solidFill>
              </a:rPr>
              <a:t>Interactive catalogue </a:t>
            </a:r>
            <a:r>
              <a:rPr lang="en-US" dirty="0">
                <a:solidFill>
                  <a:srgbClr val="3A3838"/>
                </a:solidFill>
              </a:rPr>
              <a:t>of ideas/approaches to social innovation/co-creation</a:t>
            </a:r>
            <a:endParaRPr dirty="0"/>
          </a:p>
          <a:p>
            <a:pPr marL="285750" indent="-285750">
              <a:buFont typeface="Wingdings"/>
              <a:buChar char="Ø"/>
              <a:defRPr/>
            </a:pPr>
            <a:r>
              <a:rPr lang="en-US" sz="2000" b="1" dirty="0">
                <a:solidFill>
                  <a:srgbClr val="0900BF"/>
                </a:solidFill>
              </a:rPr>
              <a:t>Roadmap and Recommendations </a:t>
            </a:r>
            <a:r>
              <a:rPr lang="en-US" dirty="0">
                <a:solidFill>
                  <a:srgbClr val="3A3838"/>
                </a:solidFill>
              </a:rPr>
              <a:t>for innovation and societal engagement </a:t>
            </a:r>
            <a:endParaRPr dirty="0"/>
          </a:p>
          <a:p>
            <a:pPr marL="285750" indent="-285750">
              <a:buFont typeface="Wingdings"/>
              <a:buChar char="Ø"/>
              <a:defRPr/>
            </a:pPr>
            <a:r>
              <a:rPr lang="en-US" b="1" dirty="0">
                <a:solidFill>
                  <a:srgbClr val="3A3838"/>
                </a:solidFill>
              </a:rPr>
              <a:t>Final Seminar </a:t>
            </a:r>
            <a:r>
              <a:rPr lang="en-US" dirty="0">
                <a:solidFill>
                  <a:srgbClr val="3A3838"/>
                </a:solidFill>
              </a:rPr>
              <a:t>presenting results as well as the roadmap and future development</a:t>
            </a:r>
            <a:endParaRPr dirty="0"/>
          </a:p>
        </p:txBody>
      </p:sp>
      <p:pic>
        <p:nvPicPr>
          <p:cNvPr id="9" name="Graphique 8" descr="Tête avec engrenage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750" y="437288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erua-eui.eu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79677" y="522080"/>
            <a:ext cx="77091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WP4: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The Alliance as an engine for Human capital 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Leader : </a:t>
            </a:r>
            <a:r>
              <a:rPr lang="en-US" sz="2800" b="1" dirty="0" err="1">
                <a:solidFill>
                  <a:schemeClr val="tx1">
                    <a:lumMod val="75000"/>
                  </a:schemeClr>
                </a:solidFill>
                <a:latin typeface="Arial"/>
              </a:rPr>
              <a:t>UAegean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Arial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0E3D6DB-A520-409B-8A97-C1C1C97881E0}"/>
              </a:ext>
            </a:extLst>
          </p:cNvPr>
          <p:cNvGrpSpPr/>
          <p:nvPr/>
        </p:nvGrpSpPr>
        <p:grpSpPr>
          <a:xfrm>
            <a:off x="509990" y="1932629"/>
            <a:ext cx="11490666" cy="3872635"/>
            <a:chOff x="404070" y="1422916"/>
            <a:chExt cx="11490666" cy="3872635"/>
          </a:xfrm>
        </p:grpSpPr>
        <p:sp>
          <p:nvSpPr>
            <p:cNvPr id="5" name="Rectangle 4"/>
            <p:cNvSpPr/>
            <p:nvPr/>
          </p:nvSpPr>
          <p:spPr bwMode="auto">
            <a:xfrm>
              <a:off x="1504060" y="1422916"/>
              <a:ext cx="10075491" cy="2154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1">
                      <a:lumMod val="75000"/>
                    </a:schemeClr>
                  </a:solidFill>
                  <a:latin typeface="Arial"/>
                </a:rPr>
                <a:t>Objectives</a:t>
              </a:r>
              <a:endParaRPr sz="1600" dirty="0"/>
            </a:p>
            <a:p>
              <a:pPr>
                <a:defRPr/>
              </a:pPr>
              <a:endParaRPr lang="en-US" sz="800" dirty="0">
                <a:solidFill>
                  <a:srgbClr val="595959"/>
                </a:solidFill>
                <a:latin typeface="Corbel"/>
              </a:endParaRPr>
            </a:p>
            <a:p>
              <a:pPr>
                <a:defRPr/>
              </a:pPr>
              <a:r>
                <a:rPr lang="en-US" sz="1600" b="1" dirty="0">
                  <a:solidFill>
                    <a:srgbClr val="0900BF"/>
                  </a:solidFill>
                </a:rPr>
                <a:t>❶   </a:t>
              </a:r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</a:rPr>
                <a:t>To Develop a common framework for re-skilling and up-skilling </a:t>
              </a:r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</a:rPr>
                <a:t>researchers/scientists and stakeholders, to strengthen the  human capital in R&amp;I </a:t>
              </a:r>
            </a:p>
            <a:p>
              <a:pPr>
                <a:defRPr/>
              </a:pPr>
              <a:endParaRPr lang="en-US" sz="16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en-US" sz="1600" b="1" dirty="0">
                  <a:solidFill>
                    <a:srgbClr val="0900BF"/>
                  </a:solidFill>
                </a:rPr>
                <a:t>❷    </a:t>
              </a:r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</a:rPr>
                <a:t>To Support </a:t>
              </a:r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</a:rPr>
                <a:t>regional skills in innovation &amp; entrepreneurship</a:t>
              </a:r>
            </a:p>
            <a:p>
              <a:pPr>
                <a:defRPr/>
              </a:pPr>
              <a:endParaRPr sz="1600" b="1" dirty="0"/>
            </a:p>
            <a:p>
              <a:pPr>
                <a:defRPr/>
              </a:pPr>
              <a:r>
                <a:rPr lang="en-US" sz="1600" b="1" dirty="0">
                  <a:solidFill>
                    <a:srgbClr val="0900BF"/>
                  </a:solidFill>
                </a:rPr>
                <a:t>❸    </a:t>
              </a:r>
              <a:r>
                <a:rPr lang="en-US" sz="1600" b="1" dirty="0">
                  <a:solidFill>
                    <a:srgbClr val="000000"/>
                  </a:solidFill>
                </a:rPr>
                <a:t>To </a:t>
              </a:r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</a:rPr>
                <a:t>encourage</a:t>
              </a:r>
              <a:r>
                <a:rPr lang="en-US" sz="1600" b="1" dirty="0">
                  <a:solidFill>
                    <a:srgbClr val="000000"/>
                  </a:solidFill>
                </a:rPr>
                <a:t> Inclusion 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</a:rPr>
                <a:t>and diversity (Focus Gender)</a:t>
              </a:r>
            </a:p>
            <a:p>
              <a:pPr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 </a:t>
              </a:r>
              <a:endParaRPr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510172" y="3785036"/>
              <a:ext cx="10384564" cy="1415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1">
                      <a:lumMod val="75000"/>
                    </a:schemeClr>
                  </a:solidFill>
                  <a:latin typeface="Arial"/>
                </a:rPr>
                <a:t>Main Activities </a:t>
              </a:r>
              <a:endParaRPr sz="1600" dirty="0"/>
            </a:p>
            <a:p>
              <a:pPr marL="285750" indent="-285750">
                <a:buFont typeface="Wingdings"/>
                <a:buChar char="Ø"/>
                <a:defRPr/>
              </a:pPr>
              <a:r>
                <a:rPr lang="en-US" sz="1600" dirty="0">
                  <a:solidFill>
                    <a:srgbClr val="3A3838"/>
                  </a:solidFill>
                </a:rPr>
                <a:t>Survey report and analyze of needs</a:t>
              </a:r>
              <a:endParaRPr sz="1600" dirty="0"/>
            </a:p>
            <a:p>
              <a:pPr marL="285750" indent="-285750">
                <a:buFont typeface="Wingdings"/>
                <a:buChar char="Ø"/>
                <a:defRPr/>
              </a:pPr>
              <a:r>
                <a:rPr lang="en-US" sz="1800" b="1" dirty="0">
                  <a:solidFill>
                    <a:srgbClr val="0900BF"/>
                  </a:solidFill>
                </a:rPr>
                <a:t>Action Plan </a:t>
              </a:r>
              <a:r>
                <a:rPr lang="en-US" sz="1600" dirty="0">
                  <a:solidFill>
                    <a:srgbClr val="3A3838"/>
                  </a:solidFill>
                </a:rPr>
                <a:t>for Training Programs for re-skilling and up-skilling</a:t>
              </a:r>
            </a:p>
            <a:p>
              <a:pPr marL="285750" indent="-285750">
                <a:buFont typeface="Wingdings"/>
                <a:buChar char="Ø"/>
                <a:defRPr/>
              </a:pPr>
              <a:r>
                <a:rPr lang="en-US" sz="1600" dirty="0">
                  <a:solidFill>
                    <a:srgbClr val="3A3838"/>
                  </a:solidFill>
                </a:rPr>
                <a:t>Gendered innovation </a:t>
              </a:r>
              <a:r>
                <a:rPr lang="en-US" sz="1800" b="1" dirty="0">
                  <a:solidFill>
                    <a:srgbClr val="0900BF"/>
                  </a:solidFill>
                </a:rPr>
                <a:t>Training </a:t>
              </a:r>
              <a:r>
                <a:rPr lang="en-US" sz="1600" dirty="0">
                  <a:solidFill>
                    <a:srgbClr val="3A3838"/>
                  </a:solidFill>
                </a:rPr>
                <a:t>and mentoring </a:t>
              </a:r>
              <a:r>
                <a:rPr lang="en-US" sz="1600" dirty="0" err="1">
                  <a:solidFill>
                    <a:srgbClr val="3A3838"/>
                  </a:solidFill>
                </a:rPr>
                <a:t>programme</a:t>
              </a:r>
              <a:endParaRPr lang="en-US" sz="1600" dirty="0">
                <a:solidFill>
                  <a:srgbClr val="3A3838"/>
                </a:solidFill>
              </a:endParaRPr>
            </a:p>
            <a:p>
              <a:pPr marL="285750" indent="-285750">
                <a:buFont typeface="Wingdings"/>
                <a:buChar char="Ø"/>
                <a:defRPr/>
              </a:pPr>
              <a:r>
                <a:rPr lang="en-US" sz="1800" b="1" dirty="0">
                  <a:solidFill>
                    <a:srgbClr val="0900BF"/>
                  </a:solidFill>
                </a:rPr>
                <a:t>Digital Conference </a:t>
              </a:r>
              <a:r>
                <a:rPr lang="en-US" sz="1600" dirty="0">
                  <a:solidFill>
                    <a:srgbClr val="3A3838"/>
                  </a:solidFill>
                </a:rPr>
                <a:t>on Gendered innovation</a:t>
              </a:r>
              <a:endParaRPr sz="1600" dirty="0"/>
            </a:p>
          </p:txBody>
        </p:sp>
        <p:pic>
          <p:nvPicPr>
            <p:cNvPr id="10" name="Graphique 9" descr="Main ouverte avec plante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04070" y="4381151"/>
              <a:ext cx="914400" cy="914400"/>
            </a:xfrm>
            <a:prstGeom prst="rect">
              <a:avLst/>
            </a:prstGeom>
          </p:spPr>
        </p:pic>
        <p:pic>
          <p:nvPicPr>
            <p:cNvPr id="12" name="Graphique 11" descr="Cible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97746" y="1933739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erua-eui.eu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07437" y="367326"/>
            <a:ext cx="11072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WP5: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Open science for transparent research and public engagement Leader :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UKON</a:t>
            </a:r>
            <a:endParaRPr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04060" y="1571073"/>
            <a:ext cx="10075491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Objectives</a:t>
            </a:r>
            <a:endParaRPr sz="1600" dirty="0"/>
          </a:p>
          <a:p>
            <a:pPr>
              <a:defRPr/>
            </a:pPr>
            <a:endParaRPr lang="en-US" sz="800" dirty="0">
              <a:solidFill>
                <a:srgbClr val="595959"/>
              </a:solidFill>
              <a:latin typeface="Corbel"/>
            </a:endParaRPr>
          </a:p>
          <a:p>
            <a:pPr>
              <a:defRPr/>
            </a:pPr>
            <a:r>
              <a:rPr lang="en-US" sz="1600" dirty="0">
                <a:solidFill>
                  <a:srgbClr val="0900BF"/>
                </a:solidFill>
              </a:rPr>
              <a:t>❶ 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To foster the idea of Open Science within the Alliance</a:t>
            </a:r>
            <a:endParaRPr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900BF"/>
                </a:solidFill>
              </a:rPr>
              <a:t>❷ 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To build structures to work together in all aspects of Open Science.</a:t>
            </a:r>
          </a:p>
          <a:p>
            <a:pPr>
              <a:defRPr/>
            </a:pPr>
            <a:r>
              <a:rPr lang="en-US" sz="1600" dirty="0">
                <a:solidFill>
                  <a:srgbClr val="0900BF"/>
                </a:solidFill>
              </a:rPr>
              <a:t>❸ 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To identify the needs of the researchers regarding that specific topic</a:t>
            </a:r>
            <a:endParaRPr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900BF"/>
                </a:solidFill>
              </a:rPr>
              <a:t>❹ 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To prepare technical services, digital technologies and new collaborative tools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dirty="0"/>
          </a:p>
        </p:txBody>
      </p:sp>
      <p:sp>
        <p:nvSpPr>
          <p:cNvPr id="5" name="Rectangle 4"/>
          <p:cNvSpPr/>
          <p:nvPr/>
        </p:nvSpPr>
        <p:spPr bwMode="auto">
          <a:xfrm>
            <a:off x="1504060" y="3650526"/>
            <a:ext cx="10384564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Main </a:t>
            </a:r>
            <a:r>
              <a:rPr lang="fr-FR" sz="1800" b="1" dirty="0" err="1">
                <a:solidFill>
                  <a:schemeClr val="tx1">
                    <a:lumMod val="75000"/>
                  </a:schemeClr>
                </a:solidFill>
                <a:latin typeface="Arial"/>
              </a:rPr>
              <a:t>Activities</a:t>
            </a:r>
            <a:endParaRPr sz="1800" dirty="0"/>
          </a:p>
          <a:p>
            <a:pPr marL="285750" indent="-285750">
              <a:buFont typeface="Wingdings"/>
              <a:buChar char="Ø"/>
              <a:defRPr/>
            </a:pPr>
            <a:r>
              <a:rPr lang="en-US" sz="1800" dirty="0">
                <a:solidFill>
                  <a:srgbClr val="3A3838"/>
                </a:solidFill>
              </a:rPr>
              <a:t>Open Science SWOT analysis</a:t>
            </a:r>
            <a:endParaRPr sz="1800" dirty="0"/>
          </a:p>
          <a:p>
            <a:pPr marL="285750" indent="-285750">
              <a:buFont typeface="Wingdings"/>
              <a:buChar char="Ø"/>
              <a:defRPr/>
            </a:pPr>
            <a:r>
              <a:rPr lang="en-US" sz="1800" dirty="0">
                <a:solidFill>
                  <a:srgbClr val="3A3838"/>
                </a:solidFill>
              </a:rPr>
              <a:t>Monthly Science Live </a:t>
            </a:r>
            <a:r>
              <a:rPr lang="en-US" sz="1800" dirty="0" err="1">
                <a:solidFill>
                  <a:srgbClr val="3A3838"/>
                </a:solidFill>
              </a:rPr>
              <a:t>MeetUp</a:t>
            </a:r>
            <a:endParaRPr lang="en-US" sz="1800" dirty="0">
              <a:solidFill>
                <a:srgbClr val="3A3838"/>
              </a:solidFill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lang="en-US" sz="1800" dirty="0">
                <a:solidFill>
                  <a:srgbClr val="3A3838"/>
                </a:solidFill>
              </a:rPr>
              <a:t>Open Science Online Course</a:t>
            </a:r>
            <a:endParaRPr sz="1800" dirty="0"/>
          </a:p>
          <a:p>
            <a:pPr marL="285750" indent="-285750">
              <a:buFont typeface="Wingdings"/>
              <a:buChar char="Ø"/>
              <a:defRPr/>
            </a:pPr>
            <a:r>
              <a:rPr lang="en-US" sz="1800" dirty="0">
                <a:solidFill>
                  <a:srgbClr val="3A3838"/>
                </a:solidFill>
              </a:rPr>
              <a:t>Identify </a:t>
            </a:r>
            <a:r>
              <a:rPr lang="en-US" sz="1800" b="1" dirty="0">
                <a:solidFill>
                  <a:srgbClr val="0900BF"/>
                </a:solidFill>
              </a:rPr>
              <a:t>OS Ambassador </a:t>
            </a:r>
            <a:r>
              <a:rPr lang="en-US" sz="1800" dirty="0">
                <a:solidFill>
                  <a:srgbClr val="3A3838"/>
                </a:solidFill>
              </a:rPr>
              <a:t>in each university of the Alliance</a:t>
            </a:r>
            <a:endParaRPr sz="1800" dirty="0"/>
          </a:p>
          <a:p>
            <a:pPr marL="285750" indent="-285750">
              <a:buFont typeface="Wingdings"/>
              <a:buChar char="Ø"/>
              <a:defRPr/>
            </a:pPr>
            <a:endParaRPr lang="en-US" b="1" dirty="0">
              <a:solidFill>
                <a:srgbClr val="3A3838"/>
              </a:solidFill>
            </a:endParaRPr>
          </a:p>
        </p:txBody>
      </p:sp>
      <p:pic>
        <p:nvPicPr>
          <p:cNvPr id="7" name="Graphique 6" descr="Bulles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215" y="1906398"/>
            <a:ext cx="914400" cy="914400"/>
          </a:xfrm>
          <a:prstGeom prst="rect">
            <a:avLst/>
          </a:prstGeom>
        </p:spPr>
      </p:pic>
      <p:pic>
        <p:nvPicPr>
          <p:cNvPr id="9" name="Graphique 8" descr="Guide opérationnel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2215" y="376797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erua-eui.eu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23392" y="309600"/>
            <a:ext cx="9911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WP6: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Sharing infrastructures and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Arial"/>
              </a:rPr>
              <a:t>ressources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 and develop common structures 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Leader :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NBU</a:t>
            </a:r>
            <a:endParaRPr lang="fr-FR" sz="2400" b="1" dirty="0">
              <a:solidFill>
                <a:schemeClr val="tx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04060" y="1864688"/>
            <a:ext cx="10075491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Objectives</a:t>
            </a:r>
            <a:endParaRPr sz="2000" b="1" dirty="0"/>
          </a:p>
          <a:p>
            <a:pPr>
              <a:defRPr/>
            </a:pPr>
            <a:endParaRPr lang="en-US" sz="700" dirty="0">
              <a:solidFill>
                <a:srgbClr val="595959"/>
              </a:solidFill>
              <a:latin typeface="Corbe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To Create  a strong research and innovation community within ERUA by connecting people, networks and resources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To build shared infrastructures based on common R&amp;I values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04060" y="3746818"/>
            <a:ext cx="1038456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Arial"/>
              </a:rPr>
              <a:t>Main Deliverables </a:t>
            </a:r>
            <a:endParaRPr sz="1600" dirty="0"/>
          </a:p>
          <a:p>
            <a:pPr marL="285750" indent="-285750">
              <a:buFont typeface="Wingdings"/>
              <a:buChar char="Ø"/>
              <a:defRPr/>
            </a:pPr>
            <a:r>
              <a:rPr lang="en-US" sz="1600" dirty="0">
                <a:solidFill>
                  <a:srgbClr val="3A3838"/>
                </a:solidFill>
              </a:rPr>
              <a:t>Mapping of R&amp;I internal and external (infra)structures, resources and networks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en-US" sz="1600" dirty="0">
                <a:solidFill>
                  <a:srgbClr val="3A3838"/>
                </a:solidFill>
              </a:rPr>
              <a:t>Creation of virtual and physical meeting spaces dedicated to joint research initiatives </a:t>
            </a:r>
            <a:endParaRPr sz="1600" dirty="0"/>
          </a:p>
          <a:p>
            <a:pPr marL="285750" indent="-285750">
              <a:buFont typeface="Wingdings"/>
              <a:buChar char="Ø"/>
              <a:defRPr/>
            </a:pPr>
            <a:r>
              <a:rPr lang="en-US" sz="1600" dirty="0">
                <a:solidFill>
                  <a:srgbClr val="3A3838"/>
                </a:solidFill>
              </a:rPr>
              <a:t>Infrastructure sharing procedures document</a:t>
            </a:r>
            <a:endParaRPr sz="1600" dirty="0"/>
          </a:p>
          <a:p>
            <a:pPr marL="285750" indent="-285750">
              <a:buFont typeface="Wingdings"/>
              <a:buChar char="Ø"/>
              <a:defRPr/>
            </a:pPr>
            <a:r>
              <a:rPr lang="en-US" sz="1600" b="1" dirty="0">
                <a:solidFill>
                  <a:srgbClr val="0900BF"/>
                </a:solidFill>
              </a:rPr>
              <a:t>updated databases for connecting collaboration offers</a:t>
            </a:r>
            <a:endParaRPr sz="1600" b="1" dirty="0">
              <a:solidFill>
                <a:srgbClr val="0900BF"/>
              </a:solidFill>
            </a:endParaRPr>
          </a:p>
        </p:txBody>
      </p:sp>
      <p:pic>
        <p:nvPicPr>
          <p:cNvPr id="7" name="Graphique 6" descr="Synchronisation avec le cloud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0847" y="4070489"/>
            <a:ext cx="914400" cy="914400"/>
          </a:xfrm>
          <a:prstGeom prst="rect">
            <a:avLst/>
          </a:prstGeom>
        </p:spPr>
      </p:pic>
      <p:pic>
        <p:nvPicPr>
          <p:cNvPr id="8" name="Graphique 7" descr="Œil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5865" y="233966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88F25079-1796-43E5-87D8-159E7C37F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7459" y="1909780"/>
            <a:ext cx="3170562" cy="3170562"/>
          </a:xfrm>
          <a:prstGeom prst="rect">
            <a:avLst/>
          </a:prstGeom>
        </p:spPr>
      </p:pic>
      <p:sp>
        <p:nvSpPr>
          <p:cNvPr id="187" name="Google Shape;187;p27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0F30A5F-B43A-4A71-8CB7-51611385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90" y="53789"/>
            <a:ext cx="11376025" cy="12655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err="1"/>
              <a:t>Re:ERUA</a:t>
            </a:r>
            <a:r>
              <a:rPr lang="en-US" sz="3600" dirty="0"/>
              <a:t> - Main activities</a:t>
            </a:r>
            <a:br>
              <a:rPr lang="en-US" sz="3600" dirty="0"/>
            </a:br>
            <a:r>
              <a:rPr lang="en-US" sz="3600" dirty="0"/>
              <a:t>connected with ERUA Erasmus+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15E1844-0772-4505-90D1-A1323F0E2104}"/>
              </a:ext>
            </a:extLst>
          </p:cNvPr>
          <p:cNvGrpSpPr/>
          <p:nvPr/>
        </p:nvGrpSpPr>
        <p:grpSpPr>
          <a:xfrm>
            <a:off x="5399705" y="446089"/>
            <a:ext cx="6549317" cy="6117507"/>
            <a:chOff x="3049118" y="563439"/>
            <a:chExt cx="6549317" cy="6117507"/>
          </a:xfrm>
        </p:grpSpPr>
        <p:sp>
          <p:nvSpPr>
            <p:cNvPr id="5" name="Arc plein 4">
              <a:extLst>
                <a:ext uri="{FF2B5EF4-FFF2-40B4-BE49-F238E27FC236}">
                  <a16:creationId xmlns:a16="http://schemas.microsoft.com/office/drawing/2014/main" id="{351B1135-F7A9-4D00-B42D-1D2550EFDC92}"/>
                </a:ext>
              </a:extLst>
            </p:cNvPr>
            <p:cNvSpPr/>
            <p:nvPr/>
          </p:nvSpPr>
          <p:spPr>
            <a:xfrm>
              <a:off x="3834951" y="1195387"/>
              <a:ext cx="4798962" cy="4798962"/>
            </a:xfrm>
            <a:prstGeom prst="blockArc">
              <a:avLst>
                <a:gd name="adj1" fmla="val 13500000"/>
                <a:gd name="adj2" fmla="val 16200000"/>
                <a:gd name="adj3" fmla="val 3435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c plein 5">
              <a:extLst>
                <a:ext uri="{FF2B5EF4-FFF2-40B4-BE49-F238E27FC236}">
                  <a16:creationId xmlns:a16="http://schemas.microsoft.com/office/drawing/2014/main" id="{BB609A38-F76D-4DCF-8BD0-F5F8D54DB7DB}"/>
                </a:ext>
              </a:extLst>
            </p:cNvPr>
            <p:cNvSpPr/>
            <p:nvPr/>
          </p:nvSpPr>
          <p:spPr>
            <a:xfrm>
              <a:off x="3834951" y="1195387"/>
              <a:ext cx="4798962" cy="4798962"/>
            </a:xfrm>
            <a:prstGeom prst="blockArc">
              <a:avLst>
                <a:gd name="adj1" fmla="val 10800000"/>
                <a:gd name="adj2" fmla="val 13500000"/>
                <a:gd name="adj3" fmla="val 3435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910593"/>
                <a:satOff val="-41115"/>
                <a:lumOff val="1513"/>
                <a:alphaOff val="0"/>
              </a:schemeClr>
            </a:fillRef>
            <a:effectRef idx="0">
              <a:schemeClr val="accent4">
                <a:hueOff val="8910593"/>
                <a:satOff val="-41115"/>
                <a:lumOff val="15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c plein 9">
              <a:extLst>
                <a:ext uri="{FF2B5EF4-FFF2-40B4-BE49-F238E27FC236}">
                  <a16:creationId xmlns:a16="http://schemas.microsoft.com/office/drawing/2014/main" id="{48A8A2F9-6AF7-403A-A8AF-B1F096A0B404}"/>
                </a:ext>
              </a:extLst>
            </p:cNvPr>
            <p:cNvSpPr/>
            <p:nvPr/>
          </p:nvSpPr>
          <p:spPr>
            <a:xfrm>
              <a:off x="3834951" y="1195387"/>
              <a:ext cx="4798962" cy="4798962"/>
            </a:xfrm>
            <a:prstGeom prst="blockArc">
              <a:avLst>
                <a:gd name="adj1" fmla="val 8100000"/>
                <a:gd name="adj2" fmla="val 10800000"/>
                <a:gd name="adj3" fmla="val 3435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425494"/>
                <a:satOff val="-34263"/>
                <a:lumOff val="1261"/>
                <a:alphaOff val="0"/>
              </a:schemeClr>
            </a:fillRef>
            <a:effectRef idx="0">
              <a:schemeClr val="accent4">
                <a:hueOff val="7425494"/>
                <a:satOff val="-34263"/>
                <a:lumOff val="12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c plein 10">
              <a:extLst>
                <a:ext uri="{FF2B5EF4-FFF2-40B4-BE49-F238E27FC236}">
                  <a16:creationId xmlns:a16="http://schemas.microsoft.com/office/drawing/2014/main" id="{663011B0-3139-45B5-9C84-87B064ADF781}"/>
                </a:ext>
              </a:extLst>
            </p:cNvPr>
            <p:cNvSpPr/>
            <p:nvPr/>
          </p:nvSpPr>
          <p:spPr>
            <a:xfrm>
              <a:off x="3834951" y="1195387"/>
              <a:ext cx="4798962" cy="4798962"/>
            </a:xfrm>
            <a:prstGeom prst="blockArc">
              <a:avLst>
                <a:gd name="adj1" fmla="val 5400000"/>
                <a:gd name="adj2" fmla="val 8100000"/>
                <a:gd name="adj3" fmla="val 3435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940396"/>
                <a:satOff val="-27410"/>
                <a:lumOff val="1009"/>
                <a:alphaOff val="0"/>
              </a:schemeClr>
            </a:fillRef>
            <a:effectRef idx="0">
              <a:schemeClr val="accent4">
                <a:hueOff val="5940396"/>
                <a:satOff val="-27410"/>
                <a:lumOff val="10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c plein 11">
              <a:extLst>
                <a:ext uri="{FF2B5EF4-FFF2-40B4-BE49-F238E27FC236}">
                  <a16:creationId xmlns:a16="http://schemas.microsoft.com/office/drawing/2014/main" id="{037967B2-963C-4CCF-8FE5-752E935C99D5}"/>
                </a:ext>
              </a:extLst>
            </p:cNvPr>
            <p:cNvSpPr/>
            <p:nvPr/>
          </p:nvSpPr>
          <p:spPr>
            <a:xfrm>
              <a:off x="3986184" y="1200241"/>
              <a:ext cx="4798962" cy="4798962"/>
            </a:xfrm>
            <a:prstGeom prst="blockArc">
              <a:avLst>
                <a:gd name="adj1" fmla="val 2644602"/>
                <a:gd name="adj2" fmla="val 5620609"/>
                <a:gd name="adj3" fmla="val 3435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455297"/>
                <a:satOff val="-20558"/>
                <a:lumOff val="756"/>
                <a:alphaOff val="0"/>
              </a:schemeClr>
            </a:fillRef>
            <a:effectRef idx="0">
              <a:schemeClr val="accent4">
                <a:hueOff val="4455297"/>
                <a:satOff val="-20558"/>
                <a:lumOff val="7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c plein 12">
              <a:extLst>
                <a:ext uri="{FF2B5EF4-FFF2-40B4-BE49-F238E27FC236}">
                  <a16:creationId xmlns:a16="http://schemas.microsoft.com/office/drawing/2014/main" id="{407A5CA0-8EAC-4817-BA37-74F7B19DBA2C}"/>
                </a:ext>
              </a:extLst>
            </p:cNvPr>
            <p:cNvSpPr/>
            <p:nvPr/>
          </p:nvSpPr>
          <p:spPr>
            <a:xfrm>
              <a:off x="3841045" y="1364810"/>
              <a:ext cx="4798962" cy="4798962"/>
            </a:xfrm>
            <a:prstGeom prst="blockArc">
              <a:avLst>
                <a:gd name="adj1" fmla="val 21352812"/>
                <a:gd name="adj2" fmla="val 2324619"/>
                <a:gd name="adj3" fmla="val 3435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970198"/>
                <a:satOff val="-13705"/>
                <a:lumOff val="504"/>
                <a:alphaOff val="0"/>
              </a:schemeClr>
            </a:fillRef>
            <a:effectRef idx="0">
              <a:schemeClr val="accent4">
                <a:hueOff val="2970198"/>
                <a:satOff val="-13705"/>
                <a:lumOff val="5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c plein 13">
              <a:extLst>
                <a:ext uri="{FF2B5EF4-FFF2-40B4-BE49-F238E27FC236}">
                  <a16:creationId xmlns:a16="http://schemas.microsoft.com/office/drawing/2014/main" id="{C4059C46-87C0-4E80-9471-5D980FBD832B}"/>
                </a:ext>
              </a:extLst>
            </p:cNvPr>
            <p:cNvSpPr/>
            <p:nvPr/>
          </p:nvSpPr>
          <p:spPr>
            <a:xfrm>
              <a:off x="3834951" y="1195387"/>
              <a:ext cx="4798962" cy="4798962"/>
            </a:xfrm>
            <a:prstGeom prst="blockArc">
              <a:avLst>
                <a:gd name="adj1" fmla="val 18900000"/>
                <a:gd name="adj2" fmla="val 0"/>
                <a:gd name="adj3" fmla="val 3435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485099"/>
                <a:satOff val="-6853"/>
                <a:lumOff val="252"/>
                <a:alphaOff val="0"/>
              </a:schemeClr>
            </a:fillRef>
            <a:effectRef idx="0">
              <a:schemeClr val="accent4">
                <a:hueOff val="1485099"/>
                <a:satOff val="-6853"/>
                <a:lumOff val="2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c plein 14">
              <a:extLst>
                <a:ext uri="{FF2B5EF4-FFF2-40B4-BE49-F238E27FC236}">
                  <a16:creationId xmlns:a16="http://schemas.microsoft.com/office/drawing/2014/main" id="{AAA7A592-9D88-4B54-9100-BBBA7CFB361C}"/>
                </a:ext>
              </a:extLst>
            </p:cNvPr>
            <p:cNvSpPr/>
            <p:nvPr/>
          </p:nvSpPr>
          <p:spPr>
            <a:xfrm>
              <a:off x="3834951" y="1195387"/>
              <a:ext cx="4798962" cy="4798962"/>
            </a:xfrm>
            <a:prstGeom prst="blockArc">
              <a:avLst>
                <a:gd name="adj1" fmla="val 16200000"/>
                <a:gd name="adj2" fmla="val 18900000"/>
                <a:gd name="adj3" fmla="val 3435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088DFF-3796-4673-A551-D13BAF00B864}"/>
                </a:ext>
              </a:extLst>
            </p:cNvPr>
            <p:cNvSpPr/>
            <p:nvPr/>
          </p:nvSpPr>
          <p:spPr>
            <a:xfrm>
              <a:off x="3049118" y="2827146"/>
              <a:ext cx="1728211" cy="1303244"/>
            </a:xfrm>
            <a:prstGeom prst="rect">
              <a:avLst/>
            </a:prstGeom>
            <a:solidFill>
              <a:srgbClr val="3BAB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951" tIns="213716" rIns="275951" bIns="2137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/>
                <a:t>Open Science</a:t>
              </a: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DD4FCC1-97E1-4FC7-B281-607E516CD40C}"/>
                </a:ext>
              </a:extLst>
            </p:cNvPr>
            <p:cNvSpPr/>
            <p:nvPr/>
          </p:nvSpPr>
          <p:spPr>
            <a:xfrm>
              <a:off x="7026649" y="1203215"/>
              <a:ext cx="1750669" cy="1448204"/>
            </a:xfrm>
            <a:custGeom>
              <a:avLst/>
              <a:gdLst>
                <a:gd name="connsiteX0" fmla="*/ 0 w 1750669"/>
                <a:gd name="connsiteY0" fmla="*/ 724102 h 1448204"/>
                <a:gd name="connsiteX1" fmla="*/ 875335 w 1750669"/>
                <a:gd name="connsiteY1" fmla="*/ 0 h 1448204"/>
                <a:gd name="connsiteX2" fmla="*/ 1750670 w 1750669"/>
                <a:gd name="connsiteY2" fmla="*/ 724102 h 1448204"/>
                <a:gd name="connsiteX3" fmla="*/ 875335 w 1750669"/>
                <a:gd name="connsiteY3" fmla="*/ 1448204 h 1448204"/>
                <a:gd name="connsiteX4" fmla="*/ 0 w 1750669"/>
                <a:gd name="connsiteY4" fmla="*/ 724102 h 144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69" h="1448204">
                  <a:moveTo>
                    <a:pt x="0" y="724102"/>
                  </a:moveTo>
                  <a:cubicBezTo>
                    <a:pt x="0" y="324192"/>
                    <a:pt x="391901" y="0"/>
                    <a:pt x="875335" y="0"/>
                  </a:cubicBezTo>
                  <a:cubicBezTo>
                    <a:pt x="1358769" y="0"/>
                    <a:pt x="1750670" y="324192"/>
                    <a:pt x="1750670" y="724102"/>
                  </a:cubicBezTo>
                  <a:cubicBezTo>
                    <a:pt x="1750670" y="1124012"/>
                    <a:pt x="1358769" y="1448204"/>
                    <a:pt x="875335" y="1448204"/>
                  </a:cubicBezTo>
                  <a:cubicBezTo>
                    <a:pt x="391901" y="1448204"/>
                    <a:pt x="0" y="1124012"/>
                    <a:pt x="0" y="72410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485099"/>
                <a:satOff val="-6853"/>
                <a:lumOff val="252"/>
                <a:alphaOff val="0"/>
              </a:schemeClr>
            </a:fillRef>
            <a:effectRef idx="0">
              <a:schemeClr val="accent4">
                <a:hueOff val="1485099"/>
                <a:satOff val="-6853"/>
                <a:lumOff val="2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700" tIns="232405" rIns="276700" bIns="23240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 err="1"/>
                <a:t>Gender</a:t>
              </a:r>
              <a:r>
                <a:rPr lang="fr-FR" sz="1600" b="1" kern="1200" dirty="0"/>
                <a:t> and Inclusion</a:t>
              </a: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B68F0109-918F-4040-8C4D-EA467C55AE56}"/>
                </a:ext>
              </a:extLst>
            </p:cNvPr>
            <p:cNvSpPr/>
            <p:nvPr/>
          </p:nvSpPr>
          <p:spPr>
            <a:xfrm>
              <a:off x="7586977" y="2734431"/>
              <a:ext cx="2011458" cy="1720874"/>
            </a:xfrm>
            <a:custGeom>
              <a:avLst/>
              <a:gdLst>
                <a:gd name="connsiteX0" fmla="*/ 0 w 2011458"/>
                <a:gd name="connsiteY0" fmla="*/ 860437 h 1720874"/>
                <a:gd name="connsiteX1" fmla="*/ 1005729 w 2011458"/>
                <a:gd name="connsiteY1" fmla="*/ 0 h 1720874"/>
                <a:gd name="connsiteX2" fmla="*/ 2011458 w 2011458"/>
                <a:gd name="connsiteY2" fmla="*/ 860437 h 1720874"/>
                <a:gd name="connsiteX3" fmla="*/ 1005729 w 2011458"/>
                <a:gd name="connsiteY3" fmla="*/ 1720874 h 1720874"/>
                <a:gd name="connsiteX4" fmla="*/ 0 w 2011458"/>
                <a:gd name="connsiteY4" fmla="*/ 860437 h 172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458" h="1720874">
                  <a:moveTo>
                    <a:pt x="0" y="860437"/>
                  </a:moveTo>
                  <a:cubicBezTo>
                    <a:pt x="0" y="385231"/>
                    <a:pt x="450280" y="0"/>
                    <a:pt x="1005729" y="0"/>
                  </a:cubicBezTo>
                  <a:cubicBezTo>
                    <a:pt x="1561178" y="0"/>
                    <a:pt x="2011458" y="385231"/>
                    <a:pt x="2011458" y="860437"/>
                  </a:cubicBezTo>
                  <a:cubicBezTo>
                    <a:pt x="2011458" y="1335643"/>
                    <a:pt x="1561178" y="1720874"/>
                    <a:pt x="1005729" y="1720874"/>
                  </a:cubicBezTo>
                  <a:cubicBezTo>
                    <a:pt x="450280" y="1720874"/>
                    <a:pt x="0" y="1335643"/>
                    <a:pt x="0" y="86043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970198"/>
                <a:satOff val="-13705"/>
                <a:lumOff val="504"/>
                <a:alphaOff val="0"/>
              </a:schemeClr>
            </a:fillRef>
            <a:effectRef idx="0">
              <a:schemeClr val="accent4">
                <a:hueOff val="2970198"/>
                <a:satOff val="-13705"/>
                <a:lumOff val="5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51" tIns="269796" rIns="312351" bIns="2697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 err="1"/>
                <a:t>Conferences</a:t>
              </a:r>
              <a:r>
                <a:rPr lang="fr-FR" sz="1800" b="1" kern="1200" dirty="0"/>
                <a:t> / Workshops / </a:t>
              </a:r>
              <a:r>
                <a:rPr lang="fr-FR" sz="1800" b="1" kern="1200" dirty="0" err="1"/>
                <a:t>Seminares</a:t>
              </a:r>
              <a:endParaRPr lang="fr-FR" sz="1800" b="1" kern="1200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09A0FF8-204E-41CA-A614-10378C45C78B}"/>
                </a:ext>
              </a:extLst>
            </p:cNvPr>
            <p:cNvSpPr/>
            <p:nvPr/>
          </p:nvSpPr>
          <p:spPr>
            <a:xfrm>
              <a:off x="7099061" y="4488022"/>
              <a:ext cx="1961619" cy="1504326"/>
            </a:xfrm>
            <a:custGeom>
              <a:avLst/>
              <a:gdLst>
                <a:gd name="connsiteX0" fmla="*/ 0 w 1961619"/>
                <a:gd name="connsiteY0" fmla="*/ 752163 h 1504326"/>
                <a:gd name="connsiteX1" fmla="*/ 980810 w 1961619"/>
                <a:gd name="connsiteY1" fmla="*/ 0 h 1504326"/>
                <a:gd name="connsiteX2" fmla="*/ 1961620 w 1961619"/>
                <a:gd name="connsiteY2" fmla="*/ 752163 h 1504326"/>
                <a:gd name="connsiteX3" fmla="*/ 980810 w 1961619"/>
                <a:gd name="connsiteY3" fmla="*/ 1504326 h 1504326"/>
                <a:gd name="connsiteX4" fmla="*/ 0 w 1961619"/>
                <a:gd name="connsiteY4" fmla="*/ 752163 h 150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619" h="1504326">
                  <a:moveTo>
                    <a:pt x="0" y="752163"/>
                  </a:moveTo>
                  <a:cubicBezTo>
                    <a:pt x="0" y="336755"/>
                    <a:pt x="439124" y="0"/>
                    <a:pt x="980810" y="0"/>
                  </a:cubicBezTo>
                  <a:cubicBezTo>
                    <a:pt x="1522496" y="0"/>
                    <a:pt x="1961620" y="336755"/>
                    <a:pt x="1961620" y="752163"/>
                  </a:cubicBezTo>
                  <a:cubicBezTo>
                    <a:pt x="1961620" y="1167571"/>
                    <a:pt x="1522496" y="1504326"/>
                    <a:pt x="980810" y="1504326"/>
                  </a:cubicBezTo>
                  <a:cubicBezTo>
                    <a:pt x="439124" y="1504326"/>
                    <a:pt x="0" y="1167571"/>
                    <a:pt x="0" y="75216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455297"/>
                <a:satOff val="-20558"/>
                <a:lumOff val="756"/>
                <a:alphaOff val="0"/>
              </a:schemeClr>
            </a:fillRef>
            <a:effectRef idx="0">
              <a:schemeClr val="accent4">
                <a:hueOff val="4455297"/>
                <a:satOff val="-20558"/>
                <a:lumOff val="7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322" tIns="239353" rIns="306322" bIns="23935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Digital Platforms</a:t>
              </a: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809F3DB3-22DF-4D6F-8A1A-7068207593C0}"/>
                </a:ext>
              </a:extLst>
            </p:cNvPr>
            <p:cNvSpPr/>
            <p:nvPr/>
          </p:nvSpPr>
          <p:spPr>
            <a:xfrm>
              <a:off x="5392567" y="5225336"/>
              <a:ext cx="1683729" cy="1455610"/>
            </a:xfrm>
            <a:custGeom>
              <a:avLst/>
              <a:gdLst>
                <a:gd name="connsiteX0" fmla="*/ 0 w 1683729"/>
                <a:gd name="connsiteY0" fmla="*/ 727805 h 1455610"/>
                <a:gd name="connsiteX1" fmla="*/ 841865 w 1683729"/>
                <a:gd name="connsiteY1" fmla="*/ 0 h 1455610"/>
                <a:gd name="connsiteX2" fmla="*/ 1683730 w 1683729"/>
                <a:gd name="connsiteY2" fmla="*/ 727805 h 1455610"/>
                <a:gd name="connsiteX3" fmla="*/ 841865 w 1683729"/>
                <a:gd name="connsiteY3" fmla="*/ 1455610 h 1455610"/>
                <a:gd name="connsiteX4" fmla="*/ 0 w 1683729"/>
                <a:gd name="connsiteY4" fmla="*/ 727805 h 145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729" h="1455610">
                  <a:moveTo>
                    <a:pt x="0" y="727805"/>
                  </a:moveTo>
                  <a:cubicBezTo>
                    <a:pt x="0" y="325849"/>
                    <a:pt x="376916" y="0"/>
                    <a:pt x="841865" y="0"/>
                  </a:cubicBezTo>
                  <a:cubicBezTo>
                    <a:pt x="1306814" y="0"/>
                    <a:pt x="1683730" y="325849"/>
                    <a:pt x="1683730" y="727805"/>
                  </a:cubicBezTo>
                  <a:cubicBezTo>
                    <a:pt x="1683730" y="1129761"/>
                    <a:pt x="1306814" y="1455610"/>
                    <a:pt x="841865" y="1455610"/>
                  </a:cubicBezTo>
                  <a:cubicBezTo>
                    <a:pt x="376916" y="1455610"/>
                    <a:pt x="0" y="1129761"/>
                    <a:pt x="0" y="72780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940396"/>
                <a:satOff val="-27410"/>
                <a:lumOff val="1009"/>
                <a:alphaOff val="0"/>
              </a:schemeClr>
            </a:fillRef>
            <a:effectRef idx="0">
              <a:schemeClr val="accent4">
                <a:hueOff val="5940396"/>
                <a:satOff val="-27410"/>
                <a:lumOff val="10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626" tIns="232219" rIns="265626" bIns="23221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 dirty="0"/>
                <a:t>Training for </a:t>
              </a:r>
              <a:r>
                <a:rPr lang="fr-FR" sz="1500" b="1" kern="1200" dirty="0" err="1"/>
                <a:t>young</a:t>
              </a:r>
              <a:r>
                <a:rPr lang="fr-FR" sz="1500" b="1" kern="1200" dirty="0"/>
                <a:t> </a:t>
              </a:r>
              <a:r>
                <a:rPr lang="fr-FR" sz="1500" b="1" kern="1200" dirty="0" err="1"/>
                <a:t>researchers</a:t>
              </a:r>
              <a:endParaRPr lang="fr-FR" sz="1500" b="1" kern="1200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65327B1-FDA5-44EF-893F-7156D547718D}"/>
                </a:ext>
              </a:extLst>
            </p:cNvPr>
            <p:cNvSpPr/>
            <p:nvPr/>
          </p:nvSpPr>
          <p:spPr>
            <a:xfrm>
              <a:off x="3647271" y="4490733"/>
              <a:ext cx="1839220" cy="1543371"/>
            </a:xfrm>
            <a:custGeom>
              <a:avLst/>
              <a:gdLst>
                <a:gd name="connsiteX0" fmla="*/ 0 w 1839220"/>
                <a:gd name="connsiteY0" fmla="*/ 771686 h 1543371"/>
                <a:gd name="connsiteX1" fmla="*/ 919610 w 1839220"/>
                <a:gd name="connsiteY1" fmla="*/ 0 h 1543371"/>
                <a:gd name="connsiteX2" fmla="*/ 1839220 w 1839220"/>
                <a:gd name="connsiteY2" fmla="*/ 771686 h 1543371"/>
                <a:gd name="connsiteX3" fmla="*/ 919610 w 1839220"/>
                <a:gd name="connsiteY3" fmla="*/ 1543372 h 1543371"/>
                <a:gd name="connsiteX4" fmla="*/ 0 w 1839220"/>
                <a:gd name="connsiteY4" fmla="*/ 771686 h 15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9220" h="1543371">
                  <a:moveTo>
                    <a:pt x="0" y="771686"/>
                  </a:moveTo>
                  <a:cubicBezTo>
                    <a:pt x="0" y="345496"/>
                    <a:pt x="411723" y="0"/>
                    <a:pt x="919610" y="0"/>
                  </a:cubicBezTo>
                  <a:cubicBezTo>
                    <a:pt x="1427497" y="0"/>
                    <a:pt x="1839220" y="345496"/>
                    <a:pt x="1839220" y="771686"/>
                  </a:cubicBezTo>
                  <a:cubicBezTo>
                    <a:pt x="1839220" y="1197876"/>
                    <a:pt x="1427497" y="1543372"/>
                    <a:pt x="919610" y="1543372"/>
                  </a:cubicBezTo>
                  <a:cubicBezTo>
                    <a:pt x="411723" y="1543372"/>
                    <a:pt x="0" y="1197876"/>
                    <a:pt x="0" y="7716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425494"/>
                <a:satOff val="-34263"/>
                <a:lumOff val="1261"/>
                <a:alphaOff val="0"/>
              </a:schemeClr>
            </a:fillRef>
            <a:effectRef idx="0">
              <a:schemeClr val="accent4">
                <a:hueOff val="7425494"/>
                <a:satOff val="-34263"/>
                <a:lumOff val="12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9668" tIns="246341" rIns="289668" bIns="24634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Charters engaged and responsible R&amp;I </a:t>
              </a:r>
              <a:endParaRPr lang="fr-FR" sz="1600" kern="1200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193D5437-808E-4080-B9E2-081BCCCBA81A}"/>
                </a:ext>
              </a:extLst>
            </p:cNvPr>
            <p:cNvSpPr/>
            <p:nvPr/>
          </p:nvSpPr>
          <p:spPr>
            <a:xfrm>
              <a:off x="5307106" y="563439"/>
              <a:ext cx="1839220" cy="1480907"/>
            </a:xfrm>
            <a:custGeom>
              <a:avLst/>
              <a:gdLst>
                <a:gd name="connsiteX0" fmla="*/ 0 w 2122261"/>
                <a:gd name="connsiteY0" fmla="*/ 740454 h 1480907"/>
                <a:gd name="connsiteX1" fmla="*/ 1061131 w 2122261"/>
                <a:gd name="connsiteY1" fmla="*/ 0 h 1480907"/>
                <a:gd name="connsiteX2" fmla="*/ 2122262 w 2122261"/>
                <a:gd name="connsiteY2" fmla="*/ 740454 h 1480907"/>
                <a:gd name="connsiteX3" fmla="*/ 1061131 w 2122261"/>
                <a:gd name="connsiteY3" fmla="*/ 1480908 h 1480907"/>
                <a:gd name="connsiteX4" fmla="*/ 0 w 2122261"/>
                <a:gd name="connsiteY4" fmla="*/ 740454 h 148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61" h="1480907">
                  <a:moveTo>
                    <a:pt x="0" y="740454"/>
                  </a:moveTo>
                  <a:cubicBezTo>
                    <a:pt x="0" y="331513"/>
                    <a:pt x="475085" y="0"/>
                    <a:pt x="1061131" y="0"/>
                  </a:cubicBezTo>
                  <a:cubicBezTo>
                    <a:pt x="1647177" y="0"/>
                    <a:pt x="2122262" y="331513"/>
                    <a:pt x="2122262" y="740454"/>
                  </a:cubicBezTo>
                  <a:cubicBezTo>
                    <a:pt x="2122262" y="1149395"/>
                    <a:pt x="1647177" y="1480908"/>
                    <a:pt x="1061131" y="1480908"/>
                  </a:cubicBezTo>
                  <a:cubicBezTo>
                    <a:pt x="475085" y="1480908"/>
                    <a:pt x="0" y="1149395"/>
                    <a:pt x="0" y="740454"/>
                  </a:cubicBez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910593"/>
                <a:satOff val="-41115"/>
                <a:lumOff val="1513"/>
                <a:alphaOff val="0"/>
              </a:schemeClr>
            </a:fillRef>
            <a:effectRef idx="0">
              <a:schemeClr val="accent4">
                <a:hueOff val="8910593"/>
                <a:satOff val="-41115"/>
                <a:lumOff val="151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8578" tIns="234654" rIns="328578" bIns="2346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Networks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Staff, Students and Researchers</a:t>
              </a:r>
              <a:endParaRPr lang="fr-FR" sz="1400" kern="1200" dirty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FDCC549F-9B68-4552-9759-DAE7B9EE59F1}"/>
                </a:ext>
              </a:extLst>
            </p:cNvPr>
            <p:cNvSpPr/>
            <p:nvPr/>
          </p:nvSpPr>
          <p:spPr>
            <a:xfrm>
              <a:off x="3725125" y="1187247"/>
              <a:ext cx="1683512" cy="1480140"/>
            </a:xfrm>
            <a:custGeom>
              <a:avLst/>
              <a:gdLst>
                <a:gd name="connsiteX0" fmla="*/ 0 w 1683512"/>
                <a:gd name="connsiteY0" fmla="*/ 740070 h 1480140"/>
                <a:gd name="connsiteX1" fmla="*/ 841756 w 1683512"/>
                <a:gd name="connsiteY1" fmla="*/ 0 h 1480140"/>
                <a:gd name="connsiteX2" fmla="*/ 1683512 w 1683512"/>
                <a:gd name="connsiteY2" fmla="*/ 740070 h 1480140"/>
                <a:gd name="connsiteX3" fmla="*/ 841756 w 1683512"/>
                <a:gd name="connsiteY3" fmla="*/ 1480140 h 1480140"/>
                <a:gd name="connsiteX4" fmla="*/ 0 w 1683512"/>
                <a:gd name="connsiteY4" fmla="*/ 740070 h 148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512" h="1480140">
                  <a:moveTo>
                    <a:pt x="0" y="740070"/>
                  </a:moveTo>
                  <a:cubicBezTo>
                    <a:pt x="0" y="331341"/>
                    <a:pt x="376867" y="0"/>
                    <a:pt x="841756" y="0"/>
                  </a:cubicBezTo>
                  <a:cubicBezTo>
                    <a:pt x="1306645" y="0"/>
                    <a:pt x="1683512" y="331341"/>
                    <a:pt x="1683512" y="740070"/>
                  </a:cubicBezTo>
                  <a:cubicBezTo>
                    <a:pt x="1683512" y="1148799"/>
                    <a:pt x="1306645" y="1480140"/>
                    <a:pt x="841756" y="1480140"/>
                  </a:cubicBezTo>
                  <a:cubicBezTo>
                    <a:pt x="376867" y="1480140"/>
                    <a:pt x="0" y="1148799"/>
                    <a:pt x="0" y="74007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865" tIns="237081" rIns="266865" bIns="23708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Online Research portal</a:t>
              </a:r>
              <a:endParaRPr lang="fr-FR" sz="1600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921004-6DCE-4215-A3DD-A9365E6C2081}"/>
              </a:ext>
            </a:extLst>
          </p:cNvPr>
          <p:cNvSpPr/>
          <p:nvPr/>
        </p:nvSpPr>
        <p:spPr>
          <a:xfrm>
            <a:off x="463208" y="2045416"/>
            <a:ext cx="4251172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Data Management Plan /  Research Data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Open Science Ambassador </a:t>
            </a:r>
            <a:r>
              <a:rPr lang="en-US" sz="1600" dirty="0">
                <a:solidFill>
                  <a:srgbClr val="3A3838"/>
                </a:solidFill>
              </a:rPr>
              <a:t>in each university of the Alliance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Open Science </a:t>
            </a:r>
            <a:r>
              <a:rPr lang="en-US" sz="1600" b="1" dirty="0" err="1">
                <a:solidFill>
                  <a:schemeClr val="tx1"/>
                </a:solidFill>
              </a:rPr>
              <a:t>Meet’up</a:t>
            </a:r>
            <a:r>
              <a:rPr lang="en-US" sz="1600" b="1" dirty="0">
                <a:solidFill>
                  <a:schemeClr val="tx1"/>
                </a:solidFill>
              </a:rPr>
              <a:t> and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Libraries Network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Cross-</a:t>
            </a:r>
            <a:r>
              <a:rPr lang="en-US" sz="1600" b="1" dirty="0" err="1">
                <a:solidFill>
                  <a:schemeClr val="tx1"/>
                </a:solidFill>
              </a:rPr>
              <a:t>disciplinarity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9F2C8B42-7FF8-4016-A990-701881B58542}"/>
              </a:ext>
            </a:extLst>
          </p:cNvPr>
          <p:cNvSpPr/>
          <p:nvPr/>
        </p:nvSpPr>
        <p:spPr>
          <a:xfrm>
            <a:off x="4650085" y="2386259"/>
            <a:ext cx="729168" cy="2157908"/>
          </a:xfrm>
          <a:prstGeom prst="rightBrace">
            <a:avLst/>
          </a:prstGeom>
          <a:ln w="76200">
            <a:solidFill>
              <a:srgbClr val="3BAB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49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74A76DC-47F3-44B7-833B-DF9A7FE44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3882" y="0"/>
            <a:ext cx="6858118" cy="4248000"/>
          </a:xfrm>
          <a:prstGeom prst="rect">
            <a:avLst/>
          </a:prstGeom>
        </p:spPr>
      </p:pic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407987" y="404814"/>
            <a:ext cx="11376000" cy="1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 are ERUA</a:t>
            </a:r>
            <a:endParaRPr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0922F49-8F70-4A88-B60C-F9EABD5CE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014" y="4197041"/>
            <a:ext cx="2173619" cy="157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Google Shape;129;p20">
            <a:extLst>
              <a:ext uri="{FF2B5EF4-FFF2-40B4-BE49-F238E27FC236}">
                <a16:creationId xmlns:a16="http://schemas.microsoft.com/office/drawing/2014/main" id="{2BE460F7-62EA-4108-A91A-0CB1E39E67C8}"/>
              </a:ext>
            </a:extLst>
          </p:cNvPr>
          <p:cNvSpPr txBox="1">
            <a:spLocks/>
          </p:cNvSpPr>
          <p:nvPr/>
        </p:nvSpPr>
        <p:spPr bwMode="auto">
          <a:xfrm>
            <a:off x="407988" y="1670514"/>
            <a:ext cx="6226077" cy="43608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77500" lnSpcReduction="20000"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❖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ERUA is part of the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European Universities Initiative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launched in 2019 by the European Commission</a:t>
            </a:r>
          </a:p>
          <a:p>
            <a:pPr marL="457200">
              <a:lnSpc>
                <a:spcPct val="104000"/>
              </a:lnSpc>
              <a:spcBef>
                <a:spcPts val="0"/>
              </a:spcBef>
              <a:defRPr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35560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❖"/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5 partners</a:t>
            </a:r>
            <a:br>
              <a:rPr lang="en-US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 -   University of Paris 8 Vincennes - Saint-Denis (France)</a:t>
            </a:r>
          </a:p>
          <a:p>
            <a:pPr marL="914400" indent="-35560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-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University of Roskilde (Denmark)</a:t>
            </a:r>
          </a:p>
          <a:p>
            <a:pPr marL="914400" indent="-35560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-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University of Constance (Germany)</a:t>
            </a:r>
          </a:p>
          <a:p>
            <a:pPr marL="914400" indent="-35560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-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University of the Aegean (Greece)</a:t>
            </a:r>
          </a:p>
          <a:p>
            <a:pPr marL="914400" indent="-35560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-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New Bulgarian University (Bulgaria)</a:t>
            </a:r>
          </a:p>
          <a:p>
            <a:pPr marL="457200">
              <a:lnSpc>
                <a:spcPct val="104000"/>
              </a:lnSpc>
              <a:spcBef>
                <a:spcPts val="0"/>
              </a:spcBef>
              <a:defRPr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355600">
              <a:lnSpc>
                <a:spcPct val="104000"/>
              </a:lnSpc>
              <a:spcBef>
                <a:spcPts val="0"/>
              </a:spcBef>
              <a:buSzPts val="2000"/>
              <a:buFont typeface="Calibri"/>
              <a:buChar char="❖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Selected for their reformist orientation and alternative and experimentalist approaches</a:t>
            </a:r>
          </a:p>
          <a:p>
            <a:pPr marL="457200" indent="-355600">
              <a:lnSpc>
                <a:spcPct val="104000"/>
              </a:lnSpc>
              <a:spcBef>
                <a:spcPts val="0"/>
              </a:spcBef>
              <a:buSzPts val="2000"/>
              <a:buFont typeface="Calibri"/>
              <a:buChar char="❖"/>
              <a:defRPr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35560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❖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Long-term vision to build the university of the future based on two key pillars: </a:t>
            </a:r>
          </a:p>
          <a:p>
            <a:pPr marL="801688" indent="-26670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-    Training (ERUA Erasmus+) </a:t>
            </a:r>
          </a:p>
          <a:p>
            <a:pPr marL="801688" indent="-26670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-    Research (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ReERUA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H2020)</a:t>
            </a:r>
          </a:p>
          <a:p>
            <a:pPr marL="457200" indent="-35560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❖"/>
              <a:defRPr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erua-eui.eu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07988" y="229124"/>
            <a:ext cx="11376025" cy="1265596"/>
          </a:xfrm>
        </p:spPr>
        <p:txBody>
          <a:bodyPr/>
          <a:lstStyle/>
          <a:p>
            <a:pPr>
              <a:defRPr/>
            </a:pPr>
            <a:r>
              <a:rPr lang="fr-FR" sz="4000" dirty="0"/>
              <a:t>Open science: </a:t>
            </a:r>
            <a:r>
              <a:rPr lang="fr-FR" dirty="0"/>
              <a:t>a key </a:t>
            </a:r>
            <a:r>
              <a:rPr lang="fr-FR" dirty="0" err="1"/>
              <a:t>approach</a:t>
            </a:r>
            <a:r>
              <a:rPr lang="fr-FR" dirty="0"/>
              <a:t> of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research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 bwMode="auto">
          <a:xfrm>
            <a:off x="407988" y="1554479"/>
            <a:ext cx="11376025" cy="437370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600" b="1" dirty="0"/>
              <a:t>ERUA committed to the principle of open science, open access and open data in research</a:t>
            </a:r>
            <a:r>
              <a:rPr lang="en-US" sz="2600" dirty="0"/>
              <a:t>.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fr-FR" dirty="0"/>
          </a:p>
          <a:p>
            <a:pPr marL="342900" indent="-342900">
              <a:lnSpc>
                <a:spcPct val="150000"/>
              </a:lnSpc>
              <a:defRPr/>
            </a:pPr>
            <a:r>
              <a:rPr lang="fr-FR" dirty="0"/>
              <a:t>ERUA plans to </a:t>
            </a:r>
            <a:r>
              <a:rPr lang="fr-FR" b="1" dirty="0" err="1">
                <a:solidFill>
                  <a:schemeClr val="tx1"/>
                </a:solidFill>
              </a:rPr>
              <a:t>stimulate</a:t>
            </a:r>
            <a:r>
              <a:rPr lang="fr-FR" b="1" dirty="0">
                <a:solidFill>
                  <a:schemeClr val="tx1"/>
                </a:solidFill>
              </a:rPr>
              <a:t> the exchange </a:t>
            </a:r>
            <a:r>
              <a:rPr lang="fr-FR" b="1" dirty="0" err="1">
                <a:solidFill>
                  <a:schemeClr val="tx1"/>
                </a:solidFill>
              </a:rPr>
              <a:t>between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librarians </a:t>
            </a:r>
            <a:r>
              <a:rPr lang="en-US" dirty="0"/>
              <a:t>from each university of the Alliance and enable them to share knowledge and best practices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Data Management Plan /  Research Data Management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Open Science Ambassador </a:t>
            </a:r>
            <a:r>
              <a:rPr lang="en-US" dirty="0">
                <a:solidFill>
                  <a:srgbClr val="3A3838"/>
                </a:solidFill>
              </a:rPr>
              <a:t>in each university of the Alliance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Open Science </a:t>
            </a:r>
            <a:r>
              <a:rPr lang="en-US" b="1" dirty="0" err="1">
                <a:solidFill>
                  <a:schemeClr val="tx1"/>
                </a:solidFill>
              </a:rPr>
              <a:t>Meet’up</a:t>
            </a:r>
            <a:r>
              <a:rPr lang="en-US" b="1" dirty="0">
                <a:solidFill>
                  <a:schemeClr val="tx1"/>
                </a:solidFill>
              </a:rPr>
              <a:t> and Training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dirty="0"/>
              <a:t>ERUA undertakes to </a:t>
            </a:r>
            <a:r>
              <a:rPr lang="en-US" b="1" dirty="0">
                <a:solidFill>
                  <a:schemeClr val="tx1"/>
                </a:solidFill>
              </a:rPr>
              <a:t>deposit publication material in all of our libraries</a:t>
            </a:r>
            <a:endParaRPr lang="en-US" dirty="0"/>
          </a:p>
          <a:p>
            <a:pPr marL="342900" indent="-342900">
              <a:lnSpc>
                <a:spcPct val="150000"/>
              </a:lnSpc>
              <a:defRPr/>
            </a:pPr>
            <a:r>
              <a:rPr lang="en-US" dirty="0"/>
              <a:t>ERUA ensures that all project-related publications </a:t>
            </a:r>
            <a:r>
              <a:rPr lang="en-US" b="1" dirty="0"/>
              <a:t>comply with the principles of open science, open access and open data </a:t>
            </a:r>
            <a:r>
              <a:rPr lang="en-US" dirty="0"/>
              <a:t>and to define </a:t>
            </a:r>
            <a:r>
              <a:rPr lang="en-US" b="1" dirty="0"/>
              <a:t>how we will disseminate our project results </a:t>
            </a:r>
            <a:r>
              <a:rPr lang="en-US" dirty="0"/>
              <a:t>beyond the Alliance, acting as a role model.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erua-eui.eu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Open Educational resources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ERUA acknowledges the importance of open education as an alternative to traditionally offered</a:t>
            </a:r>
            <a:endParaRPr lang="fr-FR" dirty="0"/>
          </a:p>
          <a:p>
            <a:pPr marL="0" indent="0">
              <a:buNone/>
              <a:defRPr/>
            </a:pPr>
            <a:r>
              <a:rPr lang="en-US" dirty="0"/>
              <a:t>training through formal education systems, therefore it designates </a:t>
            </a:r>
            <a:r>
              <a:rPr lang="en-US" b="1" dirty="0"/>
              <a:t>open dissemination of</a:t>
            </a:r>
            <a:endParaRPr lang="fr-FR" b="1" dirty="0"/>
          </a:p>
          <a:p>
            <a:pPr marL="0" indent="0">
              <a:buNone/>
              <a:defRPr/>
            </a:pPr>
            <a:r>
              <a:rPr lang="en-US" b="1" dirty="0"/>
              <a:t>knowledge as a main objective of its activities</a:t>
            </a:r>
            <a:r>
              <a:rPr lang="en-US" dirty="0"/>
              <a:t>. Using open education resources, ERUA will develop digital material, such as:</a:t>
            </a:r>
            <a:endParaRPr dirty="0"/>
          </a:p>
          <a:p>
            <a:pPr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</a:rPr>
              <a:t>MOOCS</a:t>
            </a:r>
            <a:endParaRPr dirty="0"/>
          </a:p>
          <a:p>
            <a:pPr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</a:rPr>
              <a:t>SPOCS</a:t>
            </a:r>
            <a:endParaRPr dirty="0"/>
          </a:p>
          <a:p>
            <a:pPr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</a:rPr>
              <a:t>online and blended programs</a:t>
            </a:r>
            <a:endParaRPr dirty="0"/>
          </a:p>
          <a:p>
            <a:pPr marL="0" indent="0">
              <a:buNone/>
              <a:defRPr/>
            </a:pPr>
            <a:r>
              <a:rPr lang="en-US" dirty="0"/>
              <a:t>which will be introduced with an </a:t>
            </a:r>
            <a:r>
              <a:rPr lang="en-US" b="1" dirty="0"/>
              <a:t>open license </a:t>
            </a:r>
            <a:r>
              <a:rPr lang="en-US" dirty="0"/>
              <a:t>to the public and will have as a result the increase of its influence beyond the consortium.</a:t>
            </a:r>
            <a:endParaRPr lang="fr-FR" dirty="0"/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erua-eui.eu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Citizen science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US"/>
              <a:t>Finally, </a:t>
            </a:r>
            <a:r>
              <a:rPr lang="en-US" b="1">
                <a:solidFill>
                  <a:schemeClr val="tx1"/>
                </a:solidFill>
              </a:rPr>
              <a:t>citizen science</a:t>
            </a:r>
            <a:r>
              <a:rPr lang="en-US"/>
              <a:t>, having emerged as a key paradigm in recent years, is of particular interest</a:t>
            </a:r>
            <a:r>
              <a:rPr lang="fr-FR"/>
              <a:t> </a:t>
            </a:r>
            <a:r>
              <a:rPr lang="en-US"/>
              <a:t>to ERUA.</a:t>
            </a:r>
          </a:p>
          <a:p>
            <a:pPr marL="0" indent="0">
              <a:buNone/>
              <a:defRPr/>
            </a:pPr>
            <a:endParaRPr lang="fr-FR"/>
          </a:p>
          <a:p>
            <a:pPr marL="0" indent="0">
              <a:buNone/>
              <a:defRPr/>
            </a:pPr>
            <a:r>
              <a:rPr lang="en-US"/>
              <a:t>We will therefore develop various kinds of related activities such as </a:t>
            </a:r>
            <a:r>
              <a:rPr lang="en-US" b="1">
                <a:solidFill>
                  <a:schemeClr val="tx1"/>
                </a:solidFill>
              </a:rPr>
              <a:t>science shops,</a:t>
            </a:r>
            <a:r>
              <a:rPr lang="fr-FR" b="1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experience-based learning, etc., </a:t>
            </a:r>
            <a:r>
              <a:rPr lang="en-US"/>
              <a:t>aiming to reinforce the links between ERUA academia and civil</a:t>
            </a:r>
            <a:r>
              <a:rPr lang="fr-FR"/>
              <a:t> </a:t>
            </a:r>
            <a:r>
              <a:rPr lang="en-US"/>
              <a:t>society.</a:t>
            </a:r>
          </a:p>
          <a:p>
            <a:pPr marL="0" indent="0">
              <a:buNone/>
              <a:defRPr/>
            </a:pPr>
            <a:endParaRPr lang="fr-FR"/>
          </a:p>
          <a:p>
            <a:pPr marL="0" indent="0">
              <a:buNone/>
              <a:defRPr/>
            </a:pPr>
            <a:r>
              <a:rPr lang="en-US"/>
              <a:t>We are planning for </a:t>
            </a:r>
            <a:r>
              <a:rPr lang="en-US" b="1">
                <a:solidFill>
                  <a:schemeClr val="tx1"/>
                </a:solidFill>
              </a:rPr>
              <a:t>all documents, data and any other material of public nature </a:t>
            </a:r>
            <a:r>
              <a:rPr lang="en-US"/>
              <a:t>emerging from</a:t>
            </a:r>
            <a:r>
              <a:rPr lang="fr-FR"/>
              <a:t> </a:t>
            </a:r>
            <a:r>
              <a:rPr lang="en-US"/>
              <a:t>ERUA to be </a:t>
            </a:r>
            <a:r>
              <a:rPr lang="en-US" b="1">
                <a:solidFill>
                  <a:schemeClr val="tx1"/>
                </a:solidFill>
              </a:rPr>
              <a:t>made freely available on open access repositories </a:t>
            </a:r>
            <a:r>
              <a:rPr lang="en-US"/>
              <a:t>hosted on joint platforms in keeping</a:t>
            </a:r>
            <a:r>
              <a:rPr lang="fr-FR"/>
              <a:t> </a:t>
            </a:r>
            <a:r>
              <a:rPr lang="en-US"/>
              <a:t>with the General Data Protection Regulation with free access for all interested parties. </a:t>
            </a:r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573812" y="2572364"/>
            <a:ext cx="11376000" cy="1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ym typeface="Calibri"/>
              </a:rPr>
              <a:t>Thanks for your participation </a:t>
            </a:r>
            <a:endParaRPr dirty="0"/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125" y="5984401"/>
            <a:ext cx="4871899" cy="7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/>
          <p:nvPr/>
        </p:nvSpPr>
        <p:spPr>
          <a:xfrm rot="-1359515">
            <a:off x="1650245" y="1489772"/>
            <a:ext cx="1809785" cy="55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bientôt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1"/>
          <p:cNvSpPr/>
          <p:nvPr/>
        </p:nvSpPr>
        <p:spPr>
          <a:xfrm rot="999240">
            <a:off x="8899935" y="2022185"/>
            <a:ext cx="2255825" cy="55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you soon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1"/>
          <p:cNvSpPr/>
          <p:nvPr/>
        </p:nvSpPr>
        <p:spPr>
          <a:xfrm rot="-448846">
            <a:off x="5279350" y="1489807"/>
            <a:ext cx="1396385" cy="5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Bis bald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1"/>
          <p:cNvSpPr/>
          <p:nvPr/>
        </p:nvSpPr>
        <p:spPr>
          <a:xfrm rot="1120627">
            <a:off x="1954811" y="4214009"/>
            <a:ext cx="1638486" cy="55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 скоро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1"/>
          <p:cNvSpPr/>
          <p:nvPr/>
        </p:nvSpPr>
        <p:spPr>
          <a:xfrm rot="1123437">
            <a:off x="8532237" y="4634230"/>
            <a:ext cx="1956020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ses snart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1"/>
          <p:cNvSpPr/>
          <p:nvPr/>
        </p:nvSpPr>
        <p:spPr>
          <a:xfrm rot="-970440">
            <a:off x="4912760" y="4357751"/>
            <a:ext cx="2871243" cy="55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Τα λέμε σύντομα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62112" y="649346"/>
            <a:ext cx="11376000" cy="806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dirty="0">
                <a:sym typeface="Calibri"/>
              </a:rPr>
              <a:t>ERUA vision</a:t>
            </a:r>
            <a:endParaRPr dirty="0"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1299029" y="1865876"/>
            <a:ext cx="9963424" cy="3767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dirty="0"/>
              <a:t>We share a vision of universities as </a:t>
            </a:r>
            <a:r>
              <a:rPr lang="en-US" b="1" dirty="0"/>
              <a:t>creative spaces</a:t>
            </a:r>
            <a:r>
              <a:rPr lang="en-US" dirty="0"/>
              <a:t>, an awareness of the power of </a:t>
            </a:r>
            <a:r>
              <a:rPr lang="en-US" b="1" dirty="0"/>
              <a:t>experimental approaches</a:t>
            </a:r>
            <a:r>
              <a:rPr lang="en-US" dirty="0"/>
              <a:t>, and an understanding of the </a:t>
            </a:r>
            <a:r>
              <a:rPr lang="en-US" b="1" dirty="0"/>
              <a:t>promises of diversity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To address the challenges and problems of today, we want to bring together academics from all over Europe and students from the top and bottom socio-economic deciles, from rural and urban settings, from local and global backgrounds.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en-US" b="1" dirty="0"/>
              <a:t>Together we aim to shape a more just, open and inclusive society.</a:t>
            </a:r>
            <a:endParaRPr lang="en-US" dirty="0"/>
          </a:p>
          <a:p>
            <a:pPr marL="101600" indent="0">
              <a:buNone/>
            </a:pPr>
            <a:endParaRPr lang="en-US" dirty="0"/>
          </a:p>
          <a:p>
            <a:pPr marL="101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501024" y="320804"/>
            <a:ext cx="11376000" cy="806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dirty="0">
                <a:sym typeface="Calibri"/>
              </a:rPr>
              <a:t>ERUA mission</a:t>
            </a:r>
            <a:endParaRPr dirty="0"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51952" y="1245796"/>
            <a:ext cx="11525072" cy="50002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algn="just">
              <a:lnSpc>
                <a:spcPct val="170000"/>
              </a:lnSpc>
              <a:spcAft>
                <a:spcPts val="1200"/>
              </a:spcAft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We offer students a rich and diverse environment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with a shared pedagogical approach focused on project-based learning, societal challenges and critical thinking.</a:t>
            </a:r>
          </a:p>
          <a:p>
            <a:pPr algn="just">
              <a:lnSpc>
                <a:spcPct val="170000"/>
              </a:lnSpc>
              <a:spcAft>
                <a:spcPts val="1200"/>
              </a:spcAft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We develop </a:t>
            </a:r>
            <a:r>
              <a:rPr lang="en-US" sz="29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personalised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 learning pathways in a multilingual and inter-cultural environment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70000"/>
              </a:lnSpc>
              <a:spcAft>
                <a:spcPts val="1200"/>
              </a:spcAft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We pursue excellence in research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by promoting free thinking, a bottom-up approach and open science.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We cover most disciplinary fields with a particularly strong profile in the Humanities, Social Sciences and Arts. This enables us to develop original interdisciplinary approaches and new answers and solutions to contemporary problems and challenges.</a:t>
            </a:r>
          </a:p>
          <a:p>
            <a:pPr algn="just">
              <a:lnSpc>
                <a:spcPct val="170000"/>
              </a:lnSpc>
              <a:spcAft>
                <a:spcPts val="1200"/>
              </a:spcAft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Our educational </a:t>
            </a:r>
            <a:r>
              <a:rPr lang="en-US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and research projects are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geared towards societal impact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70000"/>
              </a:lnSpc>
              <a:spcAft>
                <a:spcPts val="1200"/>
              </a:spcAft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As Reform Universities we continuously question and transform our institutions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 We foster the critical function of the modern university by reflecting upon, assessing and advancing alternatives to current models.</a:t>
            </a:r>
          </a:p>
        </p:txBody>
      </p:sp>
    </p:spTree>
    <p:extLst>
      <p:ext uri="{BB962C8B-B14F-4D97-AF65-F5344CB8AC3E}">
        <p14:creationId xmlns:p14="http://schemas.microsoft.com/office/powerpoint/2010/main" val="356527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08000" y="190406"/>
            <a:ext cx="11376000" cy="1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dirty="0">
                <a:sym typeface="Calibri"/>
              </a:rPr>
              <a:t>Presentation of the different work packages and activities</a:t>
            </a:r>
            <a:endParaRPr dirty="0"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501013" y="1231800"/>
            <a:ext cx="11376000" cy="3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❖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Work package 1: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Management and Coordination       University of Paris 8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❖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Work package 2: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Reimagining Higher Education and Research        Roskilde University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❖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Work package 3: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Reimagining learning pathways        University of Paris 8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❖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Work package 4: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Reimagining the community        University of Konstanz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❖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Work package 5: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Reimagining the campus       University of the Aegean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❖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Work package 6: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Dissemination and sustainability        New Bulgarian University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365" y="1358574"/>
            <a:ext cx="348625" cy="25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172" y="1814005"/>
            <a:ext cx="348625" cy="25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259248"/>
            <a:ext cx="348625" cy="25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740" y="2748288"/>
            <a:ext cx="348625" cy="25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250" y="3175452"/>
            <a:ext cx="348625" cy="25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596" y="3629074"/>
            <a:ext cx="348625" cy="25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 l="1283" t="1810" b="5801"/>
          <a:stretch/>
        </p:blipFill>
        <p:spPr>
          <a:xfrm>
            <a:off x="7177037" y="4241761"/>
            <a:ext cx="4699976" cy="22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FDF43C-DF1F-4330-ACF9-73AEEA3C834B}"/>
              </a:ext>
            </a:extLst>
          </p:cNvPr>
          <p:cNvSpPr/>
          <p:nvPr/>
        </p:nvSpPr>
        <p:spPr>
          <a:xfrm>
            <a:off x="1043492" y="4371210"/>
            <a:ext cx="4526070" cy="15542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9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lang="fr-FR" sz="1900" dirty="0" err="1">
                <a:solidFill>
                  <a:schemeClr val="tx1"/>
                </a:solidFill>
                <a:latin typeface="Calibri"/>
                <a:cs typeface="Calibri"/>
              </a:rPr>
              <a:t>step</a:t>
            </a:r>
            <a:r>
              <a:rPr lang="fr-FR" sz="1900" dirty="0">
                <a:solidFill>
                  <a:schemeClr val="tx1"/>
                </a:solidFill>
                <a:latin typeface="Calibri"/>
                <a:cs typeface="Calibri"/>
              </a:rPr>
              <a:t> by </a:t>
            </a:r>
            <a:r>
              <a:rPr lang="fr-FR" sz="1900" dirty="0" err="1">
                <a:solidFill>
                  <a:schemeClr val="tx1"/>
                </a:solidFill>
                <a:latin typeface="Calibri"/>
                <a:cs typeface="Calibri"/>
              </a:rPr>
              <a:t>step</a:t>
            </a:r>
            <a:r>
              <a:rPr lang="fr-FR" sz="19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Calibri"/>
                <a:cs typeface="Calibri"/>
              </a:rPr>
              <a:t>co-creation</a:t>
            </a:r>
            <a:r>
              <a:rPr lang="fr-FR" sz="19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Calibri"/>
                <a:cs typeface="Calibri"/>
              </a:rPr>
              <a:t>path</a:t>
            </a:r>
            <a:r>
              <a:rPr lang="fr-FR" sz="19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  <a:p>
            <a:pPr marL="457200" indent="-457200">
              <a:buAutoNum type="arabicParenR"/>
            </a:pPr>
            <a:r>
              <a:rPr lang="fr-FR" sz="1900" dirty="0">
                <a:latin typeface="Calibri"/>
                <a:cs typeface="Calibri"/>
              </a:rPr>
              <a:t>Mapping - </a:t>
            </a:r>
            <a:r>
              <a:rPr lang="fr-FR" sz="1900" dirty="0" err="1">
                <a:latin typeface="Calibri"/>
                <a:cs typeface="Calibri"/>
              </a:rPr>
              <a:t>mutual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understanding</a:t>
            </a:r>
            <a:endParaRPr lang="fr-FR" sz="1900" dirty="0">
              <a:latin typeface="Calibri"/>
              <a:cs typeface="Calibri"/>
            </a:endParaRPr>
          </a:p>
          <a:p>
            <a:pPr marL="457200" indent="-457200">
              <a:buAutoNum type="arabicParenR"/>
            </a:pPr>
            <a:r>
              <a:rPr lang="fr-FR" sz="1900" dirty="0">
                <a:latin typeface="Calibri"/>
                <a:cs typeface="Calibri"/>
              </a:rPr>
              <a:t>Sharing – </a:t>
            </a:r>
            <a:r>
              <a:rPr lang="fr-FR" sz="1900" dirty="0" err="1">
                <a:latin typeface="Calibri"/>
                <a:cs typeface="Calibri"/>
              </a:rPr>
              <a:t>capitalization</a:t>
            </a:r>
            <a:r>
              <a:rPr lang="fr-FR" sz="1900" dirty="0">
                <a:latin typeface="Calibri"/>
                <a:cs typeface="Calibri"/>
              </a:rPr>
              <a:t> of expertise</a:t>
            </a:r>
          </a:p>
          <a:p>
            <a:pPr marL="457200" indent="-457200">
              <a:buAutoNum type="arabicParenR"/>
            </a:pPr>
            <a:r>
              <a:rPr lang="fr-FR" sz="1900" dirty="0" err="1">
                <a:latin typeface="Calibri"/>
                <a:cs typeface="Calibri"/>
              </a:rPr>
              <a:t>Innovating</a:t>
            </a:r>
            <a:r>
              <a:rPr lang="fr-FR" sz="1900" dirty="0">
                <a:latin typeface="Calibri"/>
                <a:cs typeface="Calibri"/>
              </a:rPr>
              <a:t> – </a:t>
            </a:r>
            <a:r>
              <a:rPr lang="fr-FR" sz="1900" dirty="0" err="1">
                <a:latin typeface="Calibri"/>
                <a:cs typeface="Calibri"/>
              </a:rPr>
              <a:t>build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together</a:t>
            </a:r>
            <a:r>
              <a:rPr lang="fr-FR" sz="1900" dirty="0">
                <a:latin typeface="Calibri"/>
                <a:cs typeface="Calibri"/>
              </a:rPr>
              <a:t> for the Alliance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408000" y="294404"/>
            <a:ext cx="11376000" cy="76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/>
            <a:r>
              <a:rPr lang="en-US" dirty="0">
                <a:sym typeface="Calibri"/>
              </a:rPr>
              <a:t>WP1 - Management and Coordination </a:t>
            </a:r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512658" y="1295672"/>
            <a:ext cx="4697400" cy="460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Objectives:</a:t>
            </a:r>
            <a:endParaRPr sz="22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build a flexible and participatory alliance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establish an administrative and financial structure to ensure the smooth running of activities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design a common quality assurance to support and ensure the sustainability of ERUA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9124" y="1068424"/>
            <a:ext cx="6057900" cy="48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 descr="Objective setting and how this drives high performance in your organisation  | B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9850" y="5789576"/>
            <a:ext cx="1960417" cy="86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407987" y="404814"/>
            <a:ext cx="11376000" cy="1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dirty="0">
                <a:sym typeface="Calibri"/>
              </a:rPr>
              <a:t>WP2 - Reimagining Higher Education and Research</a:t>
            </a:r>
            <a:endParaRPr dirty="0"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407987" y="1670514"/>
            <a:ext cx="11376000" cy="377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61950" algn="l" rtl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❖"/>
            </a:pPr>
            <a:r>
              <a:rPr lang="en-US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Stimulate the culture of innovation within the Alliance and support experimental approaches for teaching, learning as well as research</a:t>
            </a:r>
            <a:endParaRPr sz="2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61950">
              <a:lnSpc>
                <a:spcPct val="104000"/>
              </a:lnSpc>
              <a:spcBef>
                <a:spcPts val="600"/>
              </a:spcBef>
              <a:buClr>
                <a:srgbClr val="000000"/>
              </a:buClr>
              <a:buSzPts val="2100"/>
              <a:buFont typeface="Calibri"/>
              <a:buChar char="❖"/>
            </a:pPr>
            <a:r>
              <a:rPr lang="en-US" sz="21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Teaching and learning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create common infrastructures to exchange information on innovation in teaching 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Observatory on teaching and learning innovation –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to foster new experiments - 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“Sandbox” for teaching and learning experimentation </a:t>
            </a:r>
          </a:p>
          <a:p>
            <a:pPr lvl="0" indent="-361950">
              <a:lnSpc>
                <a:spcPct val="104000"/>
              </a:lnSpc>
              <a:spcBef>
                <a:spcPts val="600"/>
              </a:spcBef>
              <a:buClr>
                <a:srgbClr val="000000"/>
              </a:buClr>
              <a:buSzPts val="2100"/>
              <a:buFont typeface="Calibri"/>
              <a:buChar char="❖"/>
            </a:pPr>
            <a:endParaRPr sz="2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6195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100"/>
              <a:buFont typeface="Calibri"/>
              <a:buChar char="❖"/>
            </a:pPr>
            <a:r>
              <a:rPr lang="en-US" sz="21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Research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Develop new formats for research in the SSH to scale up existing competences, foster a challenge-based interdisciplinary approach and increase impact</a:t>
            </a:r>
          </a:p>
          <a:p>
            <a:pPr marL="895350" lvl="1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Tank on the impact of the Social Sciences and Humanities</a:t>
            </a:r>
          </a:p>
          <a:p>
            <a:pPr marL="895350" lvl="1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Development Unit</a:t>
            </a:r>
          </a:p>
          <a:p>
            <a:pPr marL="457200" lvl="0" indent="-36195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❖"/>
            </a:pPr>
            <a:endParaRPr sz="2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07987" y="404814"/>
            <a:ext cx="11376000" cy="1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/>
            <a:r>
              <a:rPr lang="en-US" dirty="0">
                <a:sym typeface="Calibri"/>
              </a:rPr>
              <a:t>WP3 - Reimagining learning pathways</a:t>
            </a:r>
            <a:endParaRPr dirty="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407988" y="1502229"/>
            <a:ext cx="11376000" cy="440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a new ecosystem that will combine our respective education and training offerings with the successful experiments conducted by WP2 in an innovative integrated framework</a:t>
            </a:r>
            <a:b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Intensive courses</a:t>
            </a:r>
          </a:p>
          <a:p>
            <a:pPr lvl="0" indent="-3492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Semester</a:t>
            </a:r>
            <a:r>
              <a:rPr lang="fr-FR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courses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Travelling seminars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Joint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programmes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Pre-doctoral training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Service learning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e-learning platform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❖"/>
            </a:pPr>
            <a:endParaRPr lang="en-US"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900"/>
              <a:buNone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Enable students to design their own learning pathways through uniquely flexible combinations of courses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ftr" idx="11"/>
          </p:nvPr>
        </p:nvSpPr>
        <p:spPr>
          <a:xfrm>
            <a:off x="11131824" y="6364696"/>
            <a:ext cx="745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erua-eui.eu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07987" y="404814"/>
            <a:ext cx="11376000" cy="1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dirty="0">
                <a:sym typeface="Calibri"/>
              </a:rPr>
              <a:t>WP4 - Reimagining the community</a:t>
            </a:r>
            <a:endParaRPr dirty="0"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407987" y="1446368"/>
            <a:ext cx="11376000" cy="3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a strong, cross-campus community based on shared values, knowledge, language and interests among students, faculty, researchers and non-academic staff</a:t>
            </a:r>
            <a:endParaRPr sz="2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❖"/>
            </a:pPr>
            <a:r>
              <a:rPr lang="en-US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Empower academic and non-academic staff</a:t>
            </a:r>
          </a:p>
          <a:p>
            <a:pPr lvl="0" indent="-3683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❖"/>
            </a:pPr>
            <a:r>
              <a:rPr lang="en-US" sz="2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Standardise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support structures for student mobility</a:t>
            </a:r>
            <a:endParaRPr sz="2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683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❖"/>
            </a:pPr>
            <a:r>
              <a:rPr lang="en-US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Conceive a shared language policy</a:t>
            </a:r>
          </a:p>
          <a:p>
            <a:pPr lvl="0" indent="-3683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❖"/>
            </a:pPr>
            <a:r>
              <a:rPr lang="en-US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Interculturality</a:t>
            </a:r>
          </a:p>
          <a:p>
            <a:pPr lvl="0" indent="-3683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❖"/>
            </a:pPr>
            <a:r>
              <a:rPr lang="fr-FR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 </a:t>
            </a:r>
            <a:r>
              <a:rPr lang="fr-FR" sz="2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diversity</a:t>
            </a:r>
            <a:endParaRPr sz="2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i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093" y="5185629"/>
            <a:ext cx="1729907" cy="1069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UA Color Theme">
      <a:dk1>
        <a:srgbClr val="0C00FF"/>
      </a:dk1>
      <a:lt1>
        <a:srgbClr val="FFFFFF"/>
      </a:lt1>
      <a:dk2>
        <a:srgbClr val="44546A"/>
      </a:dk2>
      <a:lt2>
        <a:srgbClr val="E7E6E6"/>
      </a:lt2>
      <a:accent1>
        <a:srgbClr val="48F89B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C00FF"/>
      </a:hlink>
      <a:folHlink>
        <a:srgbClr val="48F8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10382</TotalTime>
  <Words>1788</Words>
  <Application>Microsoft Office PowerPoint</Application>
  <PresentationFormat>Grand écran</PresentationFormat>
  <Paragraphs>251</Paragraphs>
  <Slides>23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Manrope Medium</vt:lpstr>
      <vt:lpstr>Arial</vt:lpstr>
      <vt:lpstr>Wingdings</vt:lpstr>
      <vt:lpstr>Calibri</vt:lpstr>
      <vt:lpstr>Manrope ExtraBold</vt:lpstr>
      <vt:lpstr>Corbel</vt:lpstr>
      <vt:lpstr>Office Theme</vt:lpstr>
      <vt:lpstr>European Reform University Alliance  Staff week Open Science 11 May ,2021  </vt:lpstr>
      <vt:lpstr>We are ERUA</vt:lpstr>
      <vt:lpstr>ERUA vision</vt:lpstr>
      <vt:lpstr>ERUA mission</vt:lpstr>
      <vt:lpstr>Presentation of the different work packages and activities</vt:lpstr>
      <vt:lpstr>WP1 - Management and Coordination </vt:lpstr>
      <vt:lpstr>WP2 - Reimagining Higher Education and Research</vt:lpstr>
      <vt:lpstr>WP3 - Reimagining learning pathways</vt:lpstr>
      <vt:lpstr>WP4 - Reimagining the community</vt:lpstr>
      <vt:lpstr>WP5 - Reimagining the campus</vt:lpstr>
      <vt:lpstr>WP6 -  Dissemination and sustainability</vt:lpstr>
      <vt:lpstr>Re:ERUA : Research and Engagement for the European Reform University Alliance</vt:lpstr>
      <vt:lpstr>6 Re:ERUA Work Packages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Re:ERUA - Main activities connected with ERUA Erasmus+ </vt:lpstr>
      <vt:lpstr>Open science: a key approach of scientific research</vt:lpstr>
      <vt:lpstr>Open Educational resources</vt:lpstr>
      <vt:lpstr>Citizen science</vt:lpstr>
      <vt:lpstr>Thanks for your participation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REFORM UNIVERSITY ALLIANCE  GENERAL PRESENTATION</dc:title>
  <dc:creator>cpenon</dc:creator>
  <cp:lastModifiedBy>univ</cp:lastModifiedBy>
  <cp:revision>59</cp:revision>
  <dcterms:modified xsi:type="dcterms:W3CDTF">2022-05-11T06:15:37Z</dcterms:modified>
</cp:coreProperties>
</file>