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charts/chart2.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7" r:id="rId2"/>
    <p:sldId id="353" r:id="rId3"/>
    <p:sldId id="390" r:id="rId4"/>
    <p:sldId id="392" r:id="rId5"/>
    <p:sldId id="400" r:id="rId6"/>
    <p:sldId id="401" r:id="rId7"/>
    <p:sldId id="402" r:id="rId8"/>
    <p:sldId id="404" r:id="rId9"/>
    <p:sldId id="362" r:id="rId10"/>
    <p:sldId id="354" r:id="rId11"/>
    <p:sldId id="407" r:id="rId12"/>
    <p:sldId id="406" r:id="rId13"/>
    <p:sldId id="388" r:id="rId14"/>
    <p:sldId id="387" r:id="rId15"/>
    <p:sldId id="365" r:id="rId16"/>
    <p:sldId id="408" r:id="rId17"/>
    <p:sldId id="410" r:id="rId18"/>
    <p:sldId id="411" r:id="rId19"/>
    <p:sldId id="352" r:id="rId20"/>
    <p:sldId id="367" r:id="rId21"/>
    <p:sldId id="34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AFA"/>
    <a:srgbClr val="2F44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76021" autoAdjust="0"/>
  </p:normalViewPr>
  <p:slideViewPr>
    <p:cSldViewPr snapToGrid="0" snapToObjects="1">
      <p:cViewPr varScale="1">
        <p:scale>
          <a:sx n="50" d="100"/>
          <a:sy n="50" d="100"/>
        </p:scale>
        <p:origin x="360" y="29"/>
      </p:cViewPr>
      <p:guideLst>
        <p:guide orient="horz" pos="2160"/>
        <p:guide pos="3840"/>
      </p:guideLst>
    </p:cSldViewPr>
  </p:slideViewPr>
  <p:outlineViewPr>
    <p:cViewPr>
      <p:scale>
        <a:sx n="33" d="100"/>
        <a:sy n="33" d="100"/>
      </p:scale>
      <p:origin x="0" y="2016"/>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9" d="100"/>
          <a:sy n="139" d="100"/>
        </p:scale>
        <p:origin x="4536"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adostina\Desktop\Prezentacia\Statistika%20po%20godini%20(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adostina\Desktop\Prezentacia\Statistika%20po%20godini%2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950608446671436E-2"/>
          <c:y val="5.4332169934860931E-2"/>
          <c:w val="0.92704941472604241"/>
          <c:h val="0.88815414314509988"/>
        </c:manualLayout>
      </c:layout>
      <c:barChart>
        <c:barDir val="col"/>
        <c:grouping val="clustered"/>
        <c:varyColors val="0"/>
        <c:ser>
          <c:idx val="0"/>
          <c:order val="0"/>
          <c:tx>
            <c:strRef>
              <c:f>'[Statistika po godini (2).xls]Депозирани документи по години'!$B$39</c:f>
              <c:strCache>
                <c:ptCount val="1"/>
                <c:pt idx="0">
                  <c:v>Брой депозирани документи (комулирани)</c:v>
                </c:pt>
              </c:strCache>
            </c:strRef>
          </c:tx>
          <c:invertIfNegative val="0"/>
          <c:dLbls>
            <c:spPr>
              <a:noFill/>
              <a:ln w="25400">
                <a:noFill/>
              </a:ln>
            </c:spPr>
            <c:txPr>
              <a:bodyPr/>
              <a:lstStyle/>
              <a:p>
                <a:pPr>
                  <a:defRPr sz="1000" b="0" i="0" u="none" strike="noStrike" baseline="0">
                    <a:solidFill>
                      <a:srgbClr val="000000"/>
                    </a:solidFill>
                    <a:latin typeface="Calibri"/>
                    <a:ea typeface="Calibri"/>
                    <a:cs typeface="Calibri"/>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'[Statistika po godini (2).xls]Депозирани документи по години'!$C$38:$Q$38</c:f>
              <c:numCache>
                <c:formatCode>General</c:formatCode>
                <c:ptCount val="15"/>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numCache>
            </c:numRef>
          </c:cat>
          <c:val>
            <c:numRef>
              <c:f>'[Statistika po godini (2).xls]Депозирани документи по години'!$C$39:$Q$39</c:f>
              <c:numCache>
                <c:formatCode>General</c:formatCode>
                <c:ptCount val="15"/>
                <c:pt idx="0">
                  <c:v>25</c:v>
                </c:pt>
                <c:pt idx="1">
                  <c:v>70</c:v>
                </c:pt>
                <c:pt idx="2">
                  <c:v>156</c:v>
                </c:pt>
                <c:pt idx="3">
                  <c:v>314</c:v>
                </c:pt>
                <c:pt idx="4">
                  <c:v>563</c:v>
                </c:pt>
                <c:pt idx="5">
                  <c:v>929</c:v>
                </c:pt>
                <c:pt idx="6">
                  <c:v>1281</c:v>
                </c:pt>
                <c:pt idx="7">
                  <c:v>1619</c:v>
                </c:pt>
                <c:pt idx="8">
                  <c:v>1905</c:v>
                </c:pt>
                <c:pt idx="9">
                  <c:v>2200</c:v>
                </c:pt>
                <c:pt idx="10">
                  <c:v>2415</c:v>
                </c:pt>
                <c:pt idx="11">
                  <c:v>2752</c:v>
                </c:pt>
                <c:pt idx="12">
                  <c:v>2932</c:v>
                </c:pt>
                <c:pt idx="13">
                  <c:v>3035</c:v>
                </c:pt>
                <c:pt idx="14">
                  <c:v>3200</c:v>
                </c:pt>
              </c:numCache>
            </c:numRef>
          </c:val>
          <c:extLst>
            <c:ext xmlns:c16="http://schemas.microsoft.com/office/drawing/2014/chart" uri="{C3380CC4-5D6E-409C-BE32-E72D297353CC}">
              <c16:uniqueId val="{00000000-A63E-472D-AC6D-7A08E2647C23}"/>
            </c:ext>
          </c:extLst>
        </c:ser>
        <c:dLbls>
          <c:showLegendKey val="0"/>
          <c:showVal val="0"/>
          <c:showCatName val="0"/>
          <c:showSerName val="0"/>
          <c:showPercent val="0"/>
          <c:showBubbleSize val="0"/>
        </c:dLbls>
        <c:gapWidth val="150"/>
        <c:axId val="506840064"/>
        <c:axId val="82956224"/>
      </c:barChart>
      <c:catAx>
        <c:axId val="506840064"/>
        <c:scaling>
          <c:orientation val="minMax"/>
        </c:scaling>
        <c:delete val="0"/>
        <c:axPos val="b"/>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82956224"/>
        <c:crosses val="autoZero"/>
        <c:auto val="1"/>
        <c:lblAlgn val="ctr"/>
        <c:lblOffset val="100"/>
        <c:noMultiLvlLbl val="0"/>
      </c:catAx>
      <c:valAx>
        <c:axId val="82956224"/>
        <c:scaling>
          <c:orientation val="minMax"/>
          <c:max val="3500"/>
        </c:scaling>
        <c:delete val="0"/>
        <c:axPos val="l"/>
        <c:majorGridlines/>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06840064"/>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6375116975924223E-2"/>
          <c:y val="5.0593085735527697E-2"/>
          <c:w val="0.87271217148276625"/>
          <c:h val="0.80628704673718365"/>
        </c:manualLayout>
      </c:layout>
      <c:barChart>
        <c:barDir val="col"/>
        <c:grouping val="clustered"/>
        <c:varyColors val="0"/>
        <c:ser>
          <c:idx val="0"/>
          <c:order val="0"/>
          <c:tx>
            <c:strRef>
              <c:f>'[Statistika po godini (2).xls]Посещения по години'!$H$3</c:f>
              <c:strCache>
                <c:ptCount val="1"/>
                <c:pt idx="0">
                  <c:v>Visits</c:v>
                </c:pt>
              </c:strCache>
            </c:strRef>
          </c:tx>
          <c:spPr>
            <a:solidFill>
              <a:srgbClr val="9999FF"/>
            </a:solidFill>
            <a:ln w="12700">
              <a:solidFill>
                <a:srgbClr val="000000"/>
              </a:solidFill>
              <a:prstDash val="solid"/>
            </a:ln>
          </c:spPr>
          <c:invertIfNegative val="0"/>
          <c:dLbls>
            <c:dLbl>
              <c:idx val="2"/>
              <c:layout>
                <c:manualLayout>
                  <c:x val="0"/>
                  <c:y val="5.722460658082975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F8-499C-9B9F-E3FB106E49DB}"/>
                </c:ext>
              </c:extLst>
            </c:dLbl>
            <c:spPr>
              <a:noFill/>
              <a:ln w="25400">
                <a:noFill/>
              </a:ln>
            </c:spPr>
            <c:txPr>
              <a:bodyPr/>
              <a:lstStyle/>
              <a:p>
                <a:pPr>
                  <a:defRPr sz="1000" b="0"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'[Statistika po godini (2).xls]Посещения по години'!$I$2:$U$2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'[Statistika po godini (2).xls]Посещения по години'!$I$3:$U$3</c:f>
              <c:numCache>
                <c:formatCode>General</c:formatCode>
                <c:ptCount val="13"/>
                <c:pt idx="0">
                  <c:v>11940</c:v>
                </c:pt>
                <c:pt idx="1">
                  <c:v>9739</c:v>
                </c:pt>
                <c:pt idx="2">
                  <c:v>23508</c:v>
                </c:pt>
                <c:pt idx="3">
                  <c:v>30603</c:v>
                </c:pt>
                <c:pt idx="4">
                  <c:v>24419</c:v>
                </c:pt>
                <c:pt idx="5">
                  <c:v>23440</c:v>
                </c:pt>
                <c:pt idx="6">
                  <c:v>28909</c:v>
                </c:pt>
                <c:pt idx="7">
                  <c:v>30552</c:v>
                </c:pt>
                <c:pt idx="8">
                  <c:v>32027</c:v>
                </c:pt>
                <c:pt idx="9">
                  <c:v>28405</c:v>
                </c:pt>
                <c:pt idx="10">
                  <c:v>26191</c:v>
                </c:pt>
                <c:pt idx="11">
                  <c:v>27186</c:v>
                </c:pt>
                <c:pt idx="12">
                  <c:v>25990</c:v>
                </c:pt>
              </c:numCache>
            </c:numRef>
          </c:val>
          <c:extLst>
            <c:ext xmlns:c16="http://schemas.microsoft.com/office/drawing/2014/chart" uri="{C3380CC4-5D6E-409C-BE32-E72D297353CC}">
              <c16:uniqueId val="{00000001-5EF8-499C-9B9F-E3FB106E49DB}"/>
            </c:ext>
          </c:extLst>
        </c:ser>
        <c:dLbls>
          <c:showLegendKey val="0"/>
          <c:showVal val="0"/>
          <c:showCatName val="0"/>
          <c:showSerName val="0"/>
          <c:showPercent val="0"/>
          <c:showBubbleSize val="0"/>
        </c:dLbls>
        <c:gapWidth val="150"/>
        <c:axId val="505170432"/>
        <c:axId val="82958528"/>
      </c:barChart>
      <c:lineChart>
        <c:grouping val="standard"/>
        <c:varyColors val="0"/>
        <c:ser>
          <c:idx val="1"/>
          <c:order val="1"/>
          <c:tx>
            <c:strRef>
              <c:f>'[Statistika po godini (2).xls]Посещения по години'!$H$4</c:f>
              <c:strCache>
                <c:ptCount val="1"/>
                <c:pt idx="0">
                  <c:v>Unique visitors</c:v>
                </c:pt>
              </c:strCache>
            </c:strRef>
          </c:tx>
          <c:cat>
            <c:numRef>
              <c:f>'[Statistika po godini (2).xls]Посещения по години'!$I$2:$U$2</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'[Statistika po godini (2).xls]Посещения по години'!$I$4:$U$4</c:f>
              <c:numCache>
                <c:formatCode>General</c:formatCode>
                <c:ptCount val="13"/>
                <c:pt idx="0">
                  <c:v>8888</c:v>
                </c:pt>
                <c:pt idx="1">
                  <c:v>7800</c:v>
                </c:pt>
                <c:pt idx="2">
                  <c:v>18036</c:v>
                </c:pt>
                <c:pt idx="3">
                  <c:v>20496</c:v>
                </c:pt>
                <c:pt idx="4">
                  <c:v>17721</c:v>
                </c:pt>
                <c:pt idx="5">
                  <c:v>16895</c:v>
                </c:pt>
                <c:pt idx="6">
                  <c:v>20012</c:v>
                </c:pt>
                <c:pt idx="7">
                  <c:v>21880</c:v>
                </c:pt>
                <c:pt idx="8">
                  <c:v>24095</c:v>
                </c:pt>
                <c:pt idx="9">
                  <c:v>21488</c:v>
                </c:pt>
                <c:pt idx="10">
                  <c:v>19794</c:v>
                </c:pt>
                <c:pt idx="11">
                  <c:v>20680</c:v>
                </c:pt>
                <c:pt idx="12">
                  <c:v>18914</c:v>
                </c:pt>
              </c:numCache>
            </c:numRef>
          </c:val>
          <c:smooth val="0"/>
          <c:extLst>
            <c:ext xmlns:c16="http://schemas.microsoft.com/office/drawing/2014/chart" uri="{C3380CC4-5D6E-409C-BE32-E72D297353CC}">
              <c16:uniqueId val="{00000002-5EF8-499C-9B9F-E3FB106E49DB}"/>
            </c:ext>
          </c:extLst>
        </c:ser>
        <c:dLbls>
          <c:showLegendKey val="0"/>
          <c:showVal val="0"/>
          <c:showCatName val="0"/>
          <c:showSerName val="0"/>
          <c:showPercent val="0"/>
          <c:showBubbleSize val="0"/>
        </c:dLbls>
        <c:marker val="1"/>
        <c:smooth val="0"/>
        <c:axId val="505170432"/>
        <c:axId val="82958528"/>
      </c:lineChart>
      <c:catAx>
        <c:axId val="5051704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82958528"/>
        <c:crosses val="autoZero"/>
        <c:auto val="1"/>
        <c:lblAlgn val="ctr"/>
        <c:lblOffset val="100"/>
        <c:tickLblSkip val="1"/>
        <c:tickMarkSkip val="1"/>
        <c:noMultiLvlLbl val="0"/>
      </c:catAx>
      <c:valAx>
        <c:axId val="82958528"/>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850" b="0" i="0" u="none" strike="noStrike" baseline="0">
                <a:solidFill>
                  <a:srgbClr val="000000"/>
                </a:solidFill>
                <a:latin typeface="Arial"/>
                <a:ea typeface="Arial"/>
                <a:cs typeface="Arial"/>
              </a:defRPr>
            </a:pPr>
            <a:endParaRPr lang="en-US"/>
          </a:p>
        </c:txPr>
        <c:crossAx val="505170432"/>
        <c:crosses val="autoZero"/>
        <c:crossBetween val="between"/>
      </c:valAx>
      <c:spPr>
        <a:solidFill>
          <a:srgbClr val="C0C0C0"/>
        </a:solidFill>
        <a:ln w="12700">
          <a:solidFill>
            <a:srgbClr val="808080"/>
          </a:solidFill>
          <a:prstDash val="solid"/>
        </a:ln>
      </c:spPr>
    </c:plotArea>
    <c:legend>
      <c:legendPos val="b"/>
      <c:layout>
        <c:manualLayout>
          <c:xMode val="edge"/>
          <c:yMode val="edge"/>
          <c:x val="0.19386122953118257"/>
          <c:y val="0.90678201705473516"/>
          <c:w val="0.66045945937430084"/>
          <c:h val="7.2037669111103597E-2"/>
        </c:manualLayout>
      </c:layout>
      <c:overlay val="0"/>
      <c:spPr>
        <a:solidFill>
          <a:srgbClr val="FFFFFF"/>
        </a:solidFill>
        <a:ln w="25400">
          <a:noFill/>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850"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5DD1FB-06DF-9847-9880-D5BAE1B59702}" type="datetimeFigureOut">
              <a:rPr lang="en-US" smtClean="0"/>
              <a:t>5/16/2022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34AA04-A98E-5747-882D-067AA1A16B38}" type="slidenum">
              <a:rPr lang="en-US" smtClean="0"/>
              <a:t>‹#›</a:t>
            </a:fld>
            <a:endParaRPr lang="en-US"/>
          </a:p>
        </p:txBody>
      </p:sp>
    </p:spTree>
    <p:extLst>
      <p:ext uri="{BB962C8B-B14F-4D97-AF65-F5344CB8AC3E}">
        <p14:creationId xmlns:p14="http://schemas.microsoft.com/office/powerpoint/2010/main" val="13321295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In 1999, the NBU Library initiated a project, supported by the entire academic community of the university, for the electronic publication of open access periodicals, or so-called "Gold open access". The project continues today with the journals "</a:t>
            </a:r>
            <a:r>
              <a:rPr lang="en-US" dirty="0" err="1" smtClean="0">
                <a:latin typeface="Arial" pitchFamily="34" charset="0"/>
                <a:cs typeface="Arial" pitchFamily="34" charset="0"/>
              </a:rPr>
              <a:t>Bibliosphere</a:t>
            </a:r>
            <a:r>
              <a:rPr lang="en-US" dirty="0" smtClean="0">
                <a:latin typeface="Arial" pitchFamily="34" charset="0"/>
                <a:cs typeface="Arial" pitchFamily="34" charset="0"/>
              </a:rPr>
              <a:t>: electronic journal of services, resources and technology in information science and library", which is the first open access journal in the field of library science in the country, and "Law Journal of New Bulgarian University", which is the first open access journal in the field of law in Bulgaria.</a:t>
            </a:r>
          </a:p>
          <a:p>
            <a:endParaRPr lang="en-US" dirty="0" smtClean="0">
              <a:latin typeface="Arial" pitchFamily="34" charset="0"/>
              <a:cs typeface="Arial" pitchFamily="34" charset="0"/>
            </a:endParaRPr>
          </a:p>
          <a:p>
            <a:r>
              <a:rPr lang="en-US" dirty="0" smtClean="0">
                <a:latin typeface="Arial" pitchFamily="34" charset="0"/>
                <a:cs typeface="Arial" pitchFamily="34" charset="0"/>
              </a:rPr>
              <a:t> In 2005, the Scholar Electronic Repository of the New Bulgarian University was launched, providing so-called "green open access" to the scholarly and creative product created at the university, where authors can archive their works independently. Scholar Electronic Repository of the New Bulgarian University is the first of its kind Institutional repository created in Bulgaria.</a:t>
            </a:r>
            <a:endParaRPr lang="en-US" dirty="0" smtClean="0"/>
          </a:p>
          <a:p>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2</a:t>
            </a:fld>
            <a:endParaRPr lang="en-US"/>
          </a:p>
        </p:txBody>
      </p:sp>
    </p:spTree>
    <p:extLst>
      <p:ext uri="{BB962C8B-B14F-4D97-AF65-F5344CB8AC3E}">
        <p14:creationId xmlns:p14="http://schemas.microsoft.com/office/powerpoint/2010/main" val="1531887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bg-BG" sz="1200" dirty="0" smtClean="0">
                <a:solidFill>
                  <a:srgbClr val="363080"/>
                </a:solidFill>
                <a:cs typeface="Arial" charset="0"/>
              </a:rPr>
              <a:t>The software used to build the NBU Scientific Electronic Archive is </a:t>
            </a:r>
            <a:r>
              <a:rPr lang="en-US" altLang="bg-BG" sz="1200" dirty="0" err="1" smtClean="0">
                <a:solidFill>
                  <a:srgbClr val="363080"/>
                </a:solidFill>
                <a:cs typeface="Arial" charset="0"/>
              </a:rPr>
              <a:t>Eprints</a:t>
            </a:r>
            <a:r>
              <a:rPr lang="en-US" altLang="bg-BG" sz="1200" dirty="0" smtClean="0">
                <a:solidFill>
                  <a:srgbClr val="363080"/>
                </a:solidFill>
                <a:cs typeface="Arial" charset="0"/>
              </a:rPr>
              <a:t>.  It is one of the popular software for building institutional repositories, besides the specialist administrators it is also significantly user-oriented. The developers are constantly striving to remove barriers to depositing scholarly content, but also to create mechanisms to improve the quality of metadata and generally ensure the information value of the digital archive by reducing the time to deposit, the ability to import data from other repositories or through other services, auto-populating fields for faster data entry, and name authority control. The system adheres fully to the principle of single entry and reuse of data. It can work in conjunction with other 'bibliographic manager' type systems, various desktop and Web 2.0 applications, RSS feeds and email notification. Users can easily compile bibliographies according to different criteria and in different formats, export data, generate their own RSS feeds and integrate them into other web applications.</a:t>
            </a:r>
          </a:p>
          <a:p>
            <a:pPr eaLnBrk="1" hangingPunct="1"/>
            <a:r>
              <a:rPr lang="en-US" altLang="bg-BG" sz="1200" dirty="0" smtClean="0">
                <a:solidFill>
                  <a:srgbClr val="363080"/>
                </a:solidFill>
                <a:cs typeface="Arial" charset="0"/>
              </a:rPr>
              <a:t> The system also has many features such as:</a:t>
            </a:r>
          </a:p>
          <a:p>
            <a:pPr eaLnBrk="1" hangingPunct="1"/>
            <a:r>
              <a:rPr lang="en-US" altLang="bg-BG" sz="1200" dirty="0" smtClean="0">
                <a:solidFill>
                  <a:srgbClr val="363080"/>
                </a:solidFill>
                <a:cs typeface="Arial" charset="0"/>
              </a:rPr>
              <a:t>- Archive browsing by year</a:t>
            </a:r>
          </a:p>
          <a:p>
            <a:pPr eaLnBrk="1" hangingPunct="1"/>
            <a:r>
              <a:rPr lang="en-US" altLang="bg-BG" sz="1200" dirty="0" smtClean="0">
                <a:solidFill>
                  <a:srgbClr val="363080"/>
                </a:solidFill>
                <a:cs typeface="Arial" charset="0"/>
              </a:rPr>
              <a:t>- Scrolling by author</a:t>
            </a:r>
          </a:p>
          <a:p>
            <a:pPr eaLnBrk="1" hangingPunct="1"/>
            <a:r>
              <a:rPr lang="en-US" altLang="bg-BG" sz="1200" dirty="0" smtClean="0">
                <a:solidFill>
                  <a:srgbClr val="363080"/>
                </a:solidFill>
                <a:cs typeface="Arial" charset="0"/>
              </a:rPr>
              <a:t>- Browse by subject</a:t>
            </a:r>
          </a:p>
          <a:p>
            <a:pPr eaLnBrk="1" hangingPunct="1"/>
            <a:r>
              <a:rPr lang="en-US" altLang="bg-BG" sz="1200" dirty="0" smtClean="0">
                <a:solidFill>
                  <a:srgbClr val="363080"/>
                </a:solidFill>
                <a:cs typeface="Arial" charset="0"/>
              </a:rPr>
              <a:t>- Scroll by Department</a:t>
            </a:r>
          </a:p>
          <a:p>
            <a:pPr eaLnBrk="1" hangingPunct="1"/>
            <a:r>
              <a:rPr lang="en-US" altLang="bg-BG" sz="1200" dirty="0" smtClean="0">
                <a:solidFill>
                  <a:srgbClr val="363080"/>
                </a:solidFill>
                <a:cs typeface="Arial" charset="0"/>
              </a:rPr>
              <a:t>- Most Recent Entries</a:t>
            </a:r>
          </a:p>
          <a:p>
            <a:pPr eaLnBrk="1" hangingPunct="1"/>
            <a:r>
              <a:rPr lang="en-US" altLang="bg-BG" sz="1200" dirty="0" smtClean="0">
                <a:solidFill>
                  <a:srgbClr val="363080"/>
                </a:solidFill>
                <a:cs typeface="Arial" charset="0"/>
              </a:rPr>
              <a:t>- Search the archive</a:t>
            </a:r>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11</a:t>
            </a:fld>
            <a:endParaRPr lang="en-US"/>
          </a:p>
        </p:txBody>
      </p:sp>
    </p:spTree>
    <p:extLst>
      <p:ext uri="{BB962C8B-B14F-4D97-AF65-F5344CB8AC3E}">
        <p14:creationId xmlns:p14="http://schemas.microsoft.com/office/powerpoint/2010/main" val="153879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12</a:t>
            </a:fld>
            <a:endParaRPr lang="en-US"/>
          </a:p>
        </p:txBody>
      </p:sp>
    </p:spTree>
    <p:extLst>
      <p:ext uri="{BB962C8B-B14F-4D97-AF65-F5344CB8AC3E}">
        <p14:creationId xmlns:p14="http://schemas.microsoft.com/office/powerpoint/2010/main" val="1136164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clear that despite the voluntary nature of the deposit, the number of documents deposited in the repository is steadily increasing. From the first 25 deposited experimentally in 2007, the number of deposited documents has increased. At the end of 2021, 3 200 documents are stored there.</a:t>
            </a:r>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13</a:t>
            </a:fld>
            <a:endParaRPr lang="en-US"/>
          </a:p>
        </p:txBody>
      </p:sp>
    </p:spTree>
    <p:extLst>
      <p:ext uri="{BB962C8B-B14F-4D97-AF65-F5344CB8AC3E}">
        <p14:creationId xmlns:p14="http://schemas.microsoft.com/office/powerpoint/2010/main" val="25303042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is worth mentioning here that all traffic (from registered and unregistered users) on NBU's NEA is analyzed by the web-based </a:t>
            </a:r>
            <a:r>
              <a:rPr lang="en-US" dirty="0" err="1" smtClean="0"/>
              <a:t>piwik</a:t>
            </a:r>
            <a:r>
              <a:rPr lang="en-US" dirty="0" smtClean="0"/>
              <a:t> system. The year-wise data presented in the figure shows sustained interest in the documents deposited in the system, and the users are from all over the world.</a:t>
            </a:r>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14</a:t>
            </a:fld>
            <a:endParaRPr lang="en-US"/>
          </a:p>
        </p:txBody>
      </p:sp>
    </p:spTree>
    <p:extLst>
      <p:ext uri="{BB962C8B-B14F-4D97-AF65-F5344CB8AC3E}">
        <p14:creationId xmlns:p14="http://schemas.microsoft.com/office/powerpoint/2010/main" val="41392627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visibility of open publications makes them more readable than those that are not available on the web. Thus, open access has an impact on popularity, and in turn it leads to greater influence, which also means more frequent reference - i.e. citation. Authors gain this visibility thanks to the priority indexing of documents from institutional repositories that is provided by search engines such as Google science. </a:t>
            </a:r>
          </a:p>
          <a:p>
            <a:r>
              <a:rPr lang="en-US" dirty="0" smtClean="0"/>
              <a:t>The archive team plays an active role in information dissemination by involving the NEA in information infrastructure projects.</a:t>
            </a:r>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15</a:t>
            </a:fld>
            <a:endParaRPr lang="en-US"/>
          </a:p>
        </p:txBody>
      </p:sp>
    </p:spTree>
    <p:extLst>
      <p:ext uri="{BB962C8B-B14F-4D97-AF65-F5344CB8AC3E}">
        <p14:creationId xmlns:p14="http://schemas.microsoft.com/office/powerpoint/2010/main" val="19740568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itchFamily="34" charset="0"/>
                <a:cs typeface="Arial" pitchFamily="34" charset="0"/>
              </a:rPr>
              <a:t>NBU is the first Bulgarian university included in this project. The data transfer is done through the OAI-PMH protocol and the data format is OAI Dublin Core. DART Europe's European Portal for Electronic Theses and Dissertations collects metadata on a daily basis by extracting information according to the criterion of document type, namely dissertation. The only requirement for project participants is that the so-called OAI Base URL of the repository is provided. Currently, information on 280 dissertations and abstracts is available in the portal.</a:t>
            </a:r>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16</a:t>
            </a:fld>
            <a:endParaRPr lang="en-US"/>
          </a:p>
        </p:txBody>
      </p:sp>
    </p:spTree>
    <p:extLst>
      <p:ext uri="{BB962C8B-B14F-4D97-AF65-F5344CB8AC3E}">
        <p14:creationId xmlns:p14="http://schemas.microsoft.com/office/powerpoint/2010/main" val="245322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NBU is the first university to include its institutional archive in this catalogue. Data transfer to the National Academic Library and Information System (NALIS) catalogue and information system is carried out in an identical way. These are mainly descriptions of scientific articles, parts of books, even whole monographs. The integration of this new information set contributes both to enrich the NALIS catalogue and to facilitate access to scientific publications at the national level. The descriptions are accompanied by links to the full texts of the documents. Currently, the transfer is performed once a week by retrieving data according to a criterion - status of the document published.</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334AA04-A98E-5747-882D-067AA1A16B38}" type="slidenum">
              <a:rPr lang="en-US" smtClean="0"/>
              <a:t>17</a:t>
            </a:fld>
            <a:endParaRPr lang="en-US"/>
          </a:p>
        </p:txBody>
      </p:sp>
    </p:spTree>
    <p:extLst>
      <p:ext uri="{BB962C8B-B14F-4D97-AF65-F5344CB8AC3E}">
        <p14:creationId xmlns:p14="http://schemas.microsoft.com/office/powerpoint/2010/main" val="245322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Bulgarian Portal for Open Science aims to coordinate the dissemination of open access scientific results from publicly funded research and fosters the efforts of all scientists that wish to share their research outputs.</a:t>
            </a:r>
            <a:r>
              <a:rPr lang="bg-BG"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main purpose of the initiative is to provide faster and seamless sharing of publications and other digital research outputs and thus strengthen the communication and collaboration between scientists. The initiative aims to open opportunities for new levels of integration and raise awareness in order to build a global, sustainable and cooperative Open Science.</a:t>
            </a:r>
            <a:endParaRPr lang="bg-BG"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system aims to provide coordination and connectivity with other European</a:t>
            </a:r>
            <a:r>
              <a:rPr lang="bg-BG"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infrastructures for open access to scientific information. In compliance with the latest</a:t>
            </a:r>
            <a:r>
              <a:rPr lang="bg-BG"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interoperability standards the resources of the Bulgarian Portal for Open Science are</a:t>
            </a:r>
            <a:r>
              <a:rPr lang="bg-BG"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indexed by </a:t>
            </a:r>
            <a:r>
              <a:rPr lang="en-US" sz="1200" b="0" i="0" kern="1200" dirty="0" err="1" smtClean="0">
                <a:solidFill>
                  <a:schemeClr val="tx1"/>
                </a:solidFill>
                <a:effectLst/>
                <a:latin typeface="+mn-lt"/>
                <a:ea typeface="+mn-ea"/>
                <a:cs typeface="+mn-cs"/>
              </a:rPr>
              <a:t>OpenAIRE</a:t>
            </a:r>
            <a:r>
              <a:rPr lang="en-US" sz="1200" b="0" i="0" kern="1200" dirty="0" smtClean="0">
                <a:solidFill>
                  <a:schemeClr val="tx1"/>
                </a:solidFill>
                <a:effectLst/>
                <a:latin typeface="+mn-lt"/>
                <a:ea typeface="+mn-ea"/>
                <a:cs typeface="+mn-cs"/>
              </a:rPr>
              <a:t>. The development of the Portal and the integration with</a:t>
            </a:r>
            <a:r>
              <a:rPr lang="bg-BG"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OpenAIRE</a:t>
            </a:r>
            <a:r>
              <a:rPr lang="en-US" sz="1200" b="0" i="0" kern="1200" dirty="0" smtClean="0">
                <a:solidFill>
                  <a:schemeClr val="tx1"/>
                </a:solidFill>
                <a:effectLst/>
                <a:latin typeface="+mn-lt"/>
                <a:ea typeface="+mn-ea"/>
                <a:cs typeface="+mn-cs"/>
              </a:rPr>
              <a:t> infrastructure is an important step towards the active participation of the</a:t>
            </a:r>
            <a:r>
              <a:rPr lang="bg-BG" sz="1200" b="0" i="0"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Bulgarian research community in the European open science cloud (EOSC) initiative.</a:t>
            </a:r>
            <a:r>
              <a:rPr lang="bg-BG" sz="1200" b="0" i="0" kern="1200" dirty="0" smtClean="0">
                <a:solidFill>
                  <a:schemeClr val="tx1"/>
                </a:solidFill>
                <a:effectLst/>
                <a:latin typeface="+mn-lt"/>
                <a:ea typeface="+mn-ea"/>
                <a:cs typeface="+mn-cs"/>
              </a:rPr>
              <a:t> </a:t>
            </a:r>
            <a:r>
              <a:rPr lang="en-US" dirty="0" smtClean="0"/>
              <a:t>The metadata in the national repository is described using Dublin Core and </a:t>
            </a:r>
            <a:r>
              <a:rPr lang="en-US" dirty="0" err="1" smtClean="0"/>
              <a:t>DataCite</a:t>
            </a:r>
            <a:r>
              <a:rPr lang="en-US" dirty="0" smtClean="0"/>
              <a:t> Metadata Schema in accordance with </a:t>
            </a:r>
            <a:r>
              <a:rPr lang="en-US" dirty="0" err="1" smtClean="0"/>
              <a:t>OpenAIRE</a:t>
            </a:r>
            <a:r>
              <a:rPr lang="en-US" dirty="0" smtClean="0"/>
              <a:t> Guidelines</a:t>
            </a:r>
            <a:r>
              <a:rPr lang="bg-BG" dirty="0" smtClean="0"/>
              <a:t>. </a:t>
            </a:r>
            <a:r>
              <a:rPr lang="en-US" dirty="0" smtClean="0">
                <a:latin typeface="Arial" pitchFamily="34" charset="0"/>
                <a:cs typeface="Arial" pitchFamily="34" charset="0"/>
              </a:rPr>
              <a:t>Currently the automatic transfer of data from the Scholar Electronic Repository of the NBU to the Bulgarian Portal for Open Science is performed once a week, retrieving data according to a criterion - status of the published document.</a:t>
            </a:r>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334AA04-A98E-5747-882D-067AA1A16B38}" type="slidenum">
              <a:rPr lang="en-US" smtClean="0"/>
              <a:t>18</a:t>
            </a:fld>
            <a:endParaRPr lang="en-US"/>
          </a:p>
        </p:txBody>
      </p:sp>
    </p:spTree>
    <p:extLst>
      <p:ext uri="{BB962C8B-B14F-4D97-AF65-F5344CB8AC3E}">
        <p14:creationId xmlns:p14="http://schemas.microsoft.com/office/powerpoint/2010/main" val="245322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The New Bulgarian University Library is one of the few libraries in Bulgaria that systematically develops a variety of services to support scholars during their research:</a:t>
            </a:r>
          </a:p>
          <a:p>
            <a:r>
              <a:rPr lang="en-US" dirty="0" smtClean="0">
                <a:latin typeface="Arial" pitchFamily="34" charset="0"/>
                <a:cs typeface="Arial" pitchFamily="34" charset="0"/>
              </a:rPr>
              <a:t>- Through Delivery of Items faculty receive via e-mail journal articles, newspapers, digests or chapters from a book from The Library Catalogue and Catalogues from other libraries, all in PDF format. </a:t>
            </a:r>
          </a:p>
          <a:p>
            <a:r>
              <a:rPr lang="en-US" dirty="0" smtClean="0">
                <a:latin typeface="Arial" pitchFamily="34" charset="0"/>
                <a:cs typeface="Arial" pitchFamily="34" charset="0"/>
              </a:rPr>
              <a:t>- To receive current alerting with the table of contents of new issues of journals - use this service. </a:t>
            </a:r>
          </a:p>
          <a:p>
            <a:r>
              <a:rPr lang="en-US" dirty="0" smtClean="0">
                <a:latin typeface="Arial" pitchFamily="34" charset="0"/>
                <a:cs typeface="Arial" pitchFamily="34" charset="0"/>
              </a:rPr>
              <a:t>Librarian Assisted Access to Databases. If the faculty not acquainted with the main principles of browsing and searching in different databases, you can ask for assistance. </a:t>
            </a:r>
          </a:p>
          <a:p>
            <a:r>
              <a:rPr lang="en-US" dirty="0" smtClean="0">
                <a:latin typeface="Arial" pitchFamily="34" charset="0"/>
                <a:cs typeface="Arial" pitchFamily="34" charset="0"/>
              </a:rPr>
              <a:t>- Order of items needed for research activities through the purchase of books and audiovisual materials, subscriptions to periodicals and databases. </a:t>
            </a:r>
          </a:p>
          <a:p>
            <a:r>
              <a:rPr lang="en-US" dirty="0" smtClean="0">
                <a:latin typeface="Arial" pitchFamily="34" charset="0"/>
                <a:cs typeface="Arial" pitchFamily="34" charset="0"/>
              </a:rPr>
              <a:t>- Bibliographic Reference is a bibliographic reference list of literature in the field that you are interested in. It can contain books, articles from periodical publications from The Library Catalogue and Catalogues from other libraries. NBU Library owns ready bibliographic references for different fields which you can choose from or make your own request. </a:t>
            </a:r>
          </a:p>
          <a:p>
            <a:r>
              <a:rPr lang="en-US" dirty="0" smtClean="0">
                <a:latin typeface="Arial" pitchFamily="34" charset="0"/>
                <a:cs typeface="Arial" pitchFamily="34" charset="0"/>
              </a:rPr>
              <a:t>- Bibliographical Formatting is a Formatting a bibliography of works according to preferred bibliographic standard.</a:t>
            </a:r>
          </a:p>
          <a:p>
            <a:r>
              <a:rPr lang="en-US" dirty="0" smtClean="0">
                <a:latin typeface="Arial" pitchFamily="34" charset="0"/>
                <a:cs typeface="Arial" pitchFamily="34" charset="0"/>
              </a:rPr>
              <a:t>- Citation Analysis. This service includes creating a personal account of the author into different bibliographic information systems and defining their publications. Preparing a comprehensive citation analysis based on information gathered from the bibliographic systems and the Internet. Authors are provided with comprehensive training for using the databases, as well as how to add posts, set up email alerts and do citation tracking in the future.</a:t>
            </a:r>
          </a:p>
          <a:p>
            <a:r>
              <a:rPr lang="en-US" dirty="0" smtClean="0">
                <a:latin typeface="Arial" pitchFamily="34" charset="0"/>
                <a:cs typeface="Arial" pitchFamily="34" charset="0"/>
              </a:rPr>
              <a:t>- Consultation on copyright issues and open access publishing</a:t>
            </a:r>
          </a:p>
          <a:p>
            <a:r>
              <a:rPr lang="en-US" dirty="0" smtClean="0">
                <a:latin typeface="Arial" pitchFamily="34" charset="0"/>
                <a:cs typeface="Arial" pitchFamily="34" charset="0"/>
              </a:rPr>
              <a:t>- Advice on indexing and referencing academic journals.</a:t>
            </a:r>
          </a:p>
          <a:p>
            <a:r>
              <a:rPr lang="en-US" dirty="0" smtClean="0">
                <a:latin typeface="Arial" pitchFamily="34" charset="0"/>
                <a:cs typeface="Arial" pitchFamily="34" charset="0"/>
              </a:rPr>
              <a:t>- Advising on the choice of citation standards.</a:t>
            </a:r>
          </a:p>
          <a:p>
            <a:r>
              <a:rPr lang="en-US" dirty="0" smtClean="0">
                <a:latin typeface="Arial" pitchFamily="34" charset="0"/>
                <a:cs typeface="Arial" pitchFamily="34" charset="0"/>
              </a:rPr>
              <a:t>All services are offered electronically, so face-to-face contact between librarian and scholar may not be possible.</a:t>
            </a:r>
            <a:endParaRPr lang="ru-RU" dirty="0" smtClean="0"/>
          </a:p>
          <a:p>
            <a:endParaRPr lang="en-US"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19</a:t>
            </a:fld>
            <a:endParaRPr lang="en-US"/>
          </a:p>
        </p:txBody>
      </p:sp>
    </p:spTree>
    <p:extLst>
      <p:ext uri="{BB962C8B-B14F-4D97-AF65-F5344CB8AC3E}">
        <p14:creationId xmlns:p14="http://schemas.microsoft.com/office/powerpoint/2010/main" val="2388969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part of the initiatives to encourage authors, promote open access to scientific information and the institutional scientific archive for the first time in 2010, from 19 to 23 August, the NBU Library is celebrating the International Open Access Week. </a:t>
            </a:r>
          </a:p>
          <a:p>
            <a:r>
              <a:rPr lang="en-US" dirty="0" smtClean="0"/>
              <a:t>A special campaign was organized to promote deposit in the University's Scientific Electronic Archive. Printed and electronic materials with the campaign logo were prepared and distributed to all NBU faculty members. As a result, in just one week 31 materials were submitted by 9 lecturers. Subsequently, this event became a tradition, with events each year subordinated to the theme of the week and aimed at promoting different aspects of open access.</a:t>
            </a:r>
          </a:p>
          <a:p>
            <a:endParaRPr lang="en-US" dirty="0" smtClean="0"/>
          </a:p>
          <a:p>
            <a:r>
              <a:rPr lang="en-US" dirty="0" smtClean="0"/>
              <a:t>For example, in 2013, the campaign dedicated to the International Week was conducted entirely online through the NBU Library's social media. Interviews of scholars from the university were published and their publications deposited in the repository were presented. </a:t>
            </a:r>
          </a:p>
          <a:p>
            <a:r>
              <a:rPr lang="en-US" dirty="0" smtClean="0"/>
              <a:t>A few of them are:</a:t>
            </a:r>
          </a:p>
          <a:p>
            <a:r>
              <a:rPr lang="en-US" dirty="0" smtClean="0"/>
              <a:t> - Prof. Dr. Moni </a:t>
            </a:r>
            <a:r>
              <a:rPr lang="en-US" dirty="0" err="1" smtClean="0"/>
              <a:t>Almaleh</a:t>
            </a:r>
            <a:r>
              <a:rPr lang="en-US" dirty="0" smtClean="0"/>
              <a:t>: "I find the implementation and presence of the Scientific Electronic Archive at the NBU to be particularly positive. This is an opportunity that is given to all professors, as long as they are willing to use it for its intended purpose. Personally, I see the NEA as a state-of-the-art facility, which, like Moodle and the multimedia capabilities of every classroom at NBU, is an achievement of the university for the convenience of students and faculty.".</a:t>
            </a:r>
          </a:p>
          <a:p>
            <a:r>
              <a:rPr lang="en-US" dirty="0" smtClean="0"/>
              <a:t> - Dr. </a:t>
            </a:r>
            <a:r>
              <a:rPr lang="en-US" dirty="0" err="1" smtClean="0"/>
              <a:t>Mladen</a:t>
            </a:r>
            <a:r>
              <a:rPr lang="en-US" dirty="0" smtClean="0"/>
              <a:t> </a:t>
            </a:r>
            <a:r>
              <a:rPr lang="en-US" dirty="0" err="1" smtClean="0"/>
              <a:t>Mladenov</a:t>
            </a:r>
            <a:r>
              <a:rPr lang="en-US" dirty="0" smtClean="0"/>
              <a:t>: "Along with all the other units, functions, activities, initiatives and practices of New Bulgarian University, its Scientific Electronic Archive consolidates NBU as a modern Bulgarian university of European type, which is becoming more and more preferred by students from home and abroad. With best wishes for more and more future successes of the Scientific Electronic Archive of New Bulgarian University."</a:t>
            </a:r>
          </a:p>
          <a:p>
            <a:endParaRPr lang="en-US" dirty="0" smtClean="0"/>
          </a:p>
          <a:p>
            <a:r>
              <a:rPr lang="en-US" dirty="0" smtClean="0"/>
              <a:t>And in the pandemic year 2020, the International Week of Open Access took place from 19th to 25th October. The theme for 2020 is "Purposeful Open Access: Taking Action with a Purpose for Equity and Inclusion". The launch of the initiative took place electronically on Zoom, and on the different days the NBU Scientific Electronic Archive (NBU SEA) and its integration other information infrastructures such as NABIS, DART-Europe and the Bulgarian Open Science Portal were presented. The library challenges readers to create a collaborative project by providing the opportunity to build an open access electronic resources page. Everyone had the opportunity to send their proposal to library@nbu.bg.</a:t>
            </a:r>
            <a:endParaRPr lang="ru-RU" dirty="0" smtClean="0"/>
          </a:p>
        </p:txBody>
      </p:sp>
      <p:sp>
        <p:nvSpPr>
          <p:cNvPr id="4" name="Slide Number Placeholder 3"/>
          <p:cNvSpPr>
            <a:spLocks noGrp="1"/>
          </p:cNvSpPr>
          <p:nvPr>
            <p:ph type="sldNum" sz="quarter" idx="10"/>
          </p:nvPr>
        </p:nvSpPr>
        <p:spPr/>
        <p:txBody>
          <a:bodyPr/>
          <a:lstStyle/>
          <a:p>
            <a:fld id="{4334AA04-A98E-5747-882D-067AA1A16B38}" type="slidenum">
              <a:rPr lang="en-US" smtClean="0"/>
              <a:t>20</a:t>
            </a:fld>
            <a:endParaRPr lang="en-US"/>
          </a:p>
        </p:txBody>
      </p:sp>
    </p:spTree>
    <p:extLst>
      <p:ext uri="{BB962C8B-B14F-4D97-AF65-F5344CB8AC3E}">
        <p14:creationId xmlns:p14="http://schemas.microsoft.com/office/powerpoint/2010/main" val="1341360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Arial" pitchFamily="34" charset="0"/>
                <a:cs typeface="Arial" pitchFamily="34" charset="0"/>
              </a:rPr>
              <a:t>The NBU publishing house publishes many open access publications. These include monographs, textbooks, conference proceedings, periodicals, yearbooks and journals. The publishing house has a special section on its website where the full text files of the publications are published. This section is divided into two parts: books and periodicals.</a:t>
            </a:r>
            <a:endParaRPr lang="ru-RU"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4334AA04-A98E-5747-882D-067AA1A16B38}" type="slidenum">
              <a:rPr lang="en-US" smtClean="0"/>
              <a:t>3</a:t>
            </a:fld>
            <a:endParaRPr lang="en-US"/>
          </a:p>
        </p:txBody>
      </p:sp>
    </p:spTree>
    <p:extLst>
      <p:ext uri="{BB962C8B-B14F-4D97-AF65-F5344CB8AC3E}">
        <p14:creationId xmlns:p14="http://schemas.microsoft.com/office/powerpoint/2010/main" val="1531887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D5A1071-F306-4928-B512-1D115A076EB5}" type="slidenum">
              <a:rPr lang="de-DE" altLang="bg-BG"/>
              <a:pPr>
                <a:spcBef>
                  <a:spcPct val="0"/>
                </a:spcBef>
              </a:pPr>
              <a:t>21</a:t>
            </a:fld>
            <a:endParaRPr lang="de-DE" altLang="bg-BG"/>
          </a:p>
        </p:txBody>
      </p:sp>
      <p:sp>
        <p:nvSpPr>
          <p:cNvPr id="38915" name="Rectangle 7"/>
          <p:cNvSpPr txBox="1">
            <a:spLocks noGrp="1" noChangeArrowheads="1"/>
          </p:cNvSpPr>
          <p:nvPr/>
        </p:nvSpPr>
        <p:spPr bwMode="auto">
          <a:xfrm>
            <a:off x="3887788" y="8689975"/>
            <a:ext cx="297021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nchor="b"/>
          <a:lstStyle>
            <a:lvl1pPr defTabSz="947738">
              <a:spcBef>
                <a:spcPct val="30000"/>
              </a:spcBef>
              <a:defRPr sz="1200">
                <a:solidFill>
                  <a:schemeClr val="tx1"/>
                </a:solidFill>
                <a:latin typeface="Arial" panose="020B0604020202020204" pitchFamily="34" charset="0"/>
              </a:defRPr>
            </a:lvl1pPr>
            <a:lvl2pPr marL="742950" indent="-285750" defTabSz="947738">
              <a:spcBef>
                <a:spcPct val="30000"/>
              </a:spcBef>
              <a:defRPr sz="1200">
                <a:solidFill>
                  <a:schemeClr val="tx1"/>
                </a:solidFill>
                <a:latin typeface="Arial" panose="020B0604020202020204" pitchFamily="34" charset="0"/>
              </a:defRPr>
            </a:lvl2pPr>
            <a:lvl3pPr marL="1143000" indent="-228600" defTabSz="947738">
              <a:spcBef>
                <a:spcPct val="30000"/>
              </a:spcBef>
              <a:defRPr sz="1200">
                <a:solidFill>
                  <a:schemeClr val="tx1"/>
                </a:solidFill>
                <a:latin typeface="Arial" panose="020B0604020202020204" pitchFamily="34" charset="0"/>
              </a:defRPr>
            </a:lvl3pPr>
            <a:lvl4pPr marL="1600200" indent="-228600" defTabSz="947738">
              <a:spcBef>
                <a:spcPct val="30000"/>
              </a:spcBef>
              <a:defRPr sz="1200">
                <a:solidFill>
                  <a:schemeClr val="tx1"/>
                </a:solidFill>
                <a:latin typeface="Arial" panose="020B0604020202020204" pitchFamily="34" charset="0"/>
              </a:defRPr>
            </a:lvl4pPr>
            <a:lvl5pPr marL="2057400" indent="-228600" defTabSz="947738">
              <a:spcBef>
                <a:spcPct val="30000"/>
              </a:spcBef>
              <a:defRPr sz="1200">
                <a:solidFill>
                  <a:schemeClr val="tx1"/>
                </a:solidFill>
                <a:latin typeface="Arial" panose="020B0604020202020204" pitchFamily="34" charset="0"/>
              </a:defRPr>
            </a:lvl5pPr>
            <a:lvl6pPr marL="2514600" indent="-228600" defTabSz="94773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4773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4773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47738"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FB029633-14DB-44B8-B757-F9A0DAEB85A0}" type="slidenum">
              <a:rPr lang="en-GB" altLang="bg-BG" sz="1300"/>
              <a:pPr algn="r" eaLnBrk="1" hangingPunct="1">
                <a:spcBef>
                  <a:spcPct val="0"/>
                </a:spcBef>
              </a:pPr>
              <a:t>21</a:t>
            </a:fld>
            <a:endParaRPr lang="en-GB" altLang="bg-BG" sz="1300"/>
          </a:p>
        </p:txBody>
      </p:sp>
      <p:sp>
        <p:nvSpPr>
          <p:cNvPr id="38916" name="Rectangle 2"/>
          <p:cNvSpPr>
            <a:spLocks noGrp="1" noRot="1" noChangeAspect="1" noChangeArrowheads="1" noTextEdit="1"/>
          </p:cNvSpPr>
          <p:nvPr>
            <p:ph type="sldImg"/>
          </p:nvPr>
        </p:nvSpPr>
        <p:spPr>
          <a:xfrm>
            <a:off x="381000" y="685800"/>
            <a:ext cx="6097588" cy="3430588"/>
          </a:xfrm>
          <a:ln/>
        </p:spPr>
      </p:sp>
      <p:sp>
        <p:nvSpPr>
          <p:cNvPr id="38917"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4" tIns="47416" rIns="94824" bIns="47416"/>
          <a:lstStyle/>
          <a:p>
            <a:pPr eaLnBrk="1" hangingPunct="1"/>
            <a:endParaRPr lang="de-DE" altLang="bg-BG" smtClean="0">
              <a:latin typeface="Arial" panose="020B0604020202020204" pitchFamily="34" charset="0"/>
            </a:endParaRPr>
          </a:p>
        </p:txBody>
      </p:sp>
    </p:spTree>
    <p:extLst>
      <p:ext uri="{BB962C8B-B14F-4D97-AF65-F5344CB8AC3E}">
        <p14:creationId xmlns:p14="http://schemas.microsoft.com/office/powerpoint/2010/main" val="4853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2016 it was decided to deposit all monographs and textbooks in the Scholar Electronic Repository of the New Bulgarian University. This ensures permanent storage, reliable indexing, which aims to promote and ensure the availability of the scientific works of the NBU scholars on the global network. Indexing in the Scholar Electronic Repository of the New Bulgarian University is carried out immediately after publication on the Publisher's website by librarians from the NBU Library.</a:t>
            </a:r>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4</a:t>
            </a:fld>
            <a:endParaRPr lang="en-US"/>
          </a:p>
        </p:txBody>
      </p:sp>
    </p:spTree>
    <p:extLst>
      <p:ext uri="{BB962C8B-B14F-4D97-AF65-F5344CB8AC3E}">
        <p14:creationId xmlns:p14="http://schemas.microsoft.com/office/powerpoint/2010/main" val="2054001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From the beginning of 2019, the aim is to publish all issues of open access journals through the New Bulgarian University Academic Journals Portal. This ensures permanent storage, reliable indexing, which aims to promote and ensure accessibility to the scientific works of NBU scientists on the global network. The implementation of the project "Expanding the Impact of Research Journals Published by NBU" , funded by the Central Strategic Development Fund of the NBU Board of Trustees, creates real conditions for increasing the visibility and usability of NBU scientific periodicals by the academic community at home and abroad. The creation of the "New Bulgarian University Academic Journals Portal", in addition to bringing together the independent newly created sub-sites of NBU periodicals, facilitates online publishing and creates conditions for indexing the generated scientific content on the Internet. </a:t>
            </a:r>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5</a:t>
            </a:fld>
            <a:endParaRPr lang="en-US"/>
          </a:p>
        </p:txBody>
      </p:sp>
    </p:spTree>
    <p:extLst>
      <p:ext uri="{BB962C8B-B14F-4D97-AF65-F5344CB8AC3E}">
        <p14:creationId xmlns:p14="http://schemas.microsoft.com/office/powerpoint/2010/main" val="20540013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"New Bulgarian University Academic Journals Portal" has been created and operates on the basis of an open source platform "Open Journal Systems". It is stored on a server at the University. The aim is that each NBU periodical has its own sub-site. In the portal, all journals are indexed in Latin (predominantly in English) down to the author and title level of an individual article. The system offers simultaneous search of all periodicals by author or keywords in the title. </a:t>
            </a:r>
          </a:p>
          <a:p>
            <a:r>
              <a:rPr lang="en-US" sz="1200" kern="1200" dirty="0" smtClean="0">
                <a:solidFill>
                  <a:schemeClr val="tx1"/>
                </a:solidFill>
                <a:effectLst/>
                <a:latin typeface="+mn-lt"/>
                <a:ea typeface="+mn-ea"/>
                <a:cs typeface="+mn-cs"/>
              </a:rPr>
              <a:t>Indexing in the New Bulgarian University Academic Journals Portal is done immediately after publication on the Publisher's website by librarians from the NBU Library. </a:t>
            </a:r>
          </a:p>
          <a:p>
            <a:r>
              <a:rPr lang="en-US" sz="1200" kern="1200" dirty="0" smtClean="0">
                <a:solidFill>
                  <a:schemeClr val="tx1"/>
                </a:solidFill>
                <a:effectLst/>
                <a:latin typeface="+mn-lt"/>
                <a:ea typeface="+mn-ea"/>
                <a:cs typeface="+mn-cs"/>
              </a:rPr>
              <a:t>In 2019, the NBU Publishing House became a full member of </a:t>
            </a:r>
            <a:r>
              <a:rPr lang="en-US" sz="1200" kern="1200" dirty="0" err="1" smtClean="0">
                <a:solidFill>
                  <a:schemeClr val="tx1"/>
                </a:solidFill>
                <a:effectLst/>
                <a:latin typeface="+mn-lt"/>
                <a:ea typeface="+mn-ea"/>
                <a:cs typeface="+mn-cs"/>
              </a:rPr>
              <a:t>Crossref</a:t>
            </a:r>
            <a:r>
              <a:rPr lang="en-US" sz="1200" kern="1200" dirty="0" smtClean="0">
                <a:solidFill>
                  <a:schemeClr val="tx1"/>
                </a:solidFill>
                <a:effectLst/>
                <a:latin typeface="+mn-lt"/>
                <a:ea typeface="+mn-ea"/>
                <a:cs typeface="+mn-cs"/>
              </a:rPr>
              <a:t>, an international independent association of publishers of academic and professional journals. Membership allows all articles in NBU electronic periodicals to be assigned unique identification numbers from 2019 onwards. Thus, each publication can be accurately cited thanks to its unique DOI.</a:t>
            </a:r>
          </a:p>
          <a:p>
            <a:r>
              <a:rPr lang="en-US" dirty="0" smtClean="0">
                <a:latin typeface="Arial" pitchFamily="34" charset="0"/>
                <a:cs typeface="Arial" pitchFamily="34" charset="0"/>
              </a:rPr>
              <a:t>The NBU prefix: 10.33919. and the suffix is formed by the librarians of the NBU Library and </a:t>
            </a:r>
            <a:r>
              <a:rPr lang="en-US" dirty="0" err="1" smtClean="0">
                <a:latin typeface="Arial" pitchFamily="34" charset="0"/>
                <a:cs typeface="Arial" pitchFamily="34" charset="0"/>
              </a:rPr>
              <a:t>i</a:t>
            </a:r>
            <a:r>
              <a:rPr lang="en-US" dirty="0" smtClean="0">
                <a:latin typeface="Arial" pitchFamily="34" charset="0"/>
                <a:cs typeface="Arial" pitchFamily="34" charset="0"/>
              </a:rPr>
              <a:t> is composed of the abbreviated name of the publication, year and serial number of the article.</a:t>
            </a:r>
          </a:p>
          <a:p>
            <a:r>
              <a:rPr lang="en-US" dirty="0" smtClean="0">
                <a:latin typeface="Arial" pitchFamily="34" charset="0"/>
                <a:cs typeface="Arial" pitchFamily="34" charset="0"/>
              </a:rPr>
              <a:t>The portal can be accessed from the home page of the NBU website, in the Book Centre section. A link has been created on the Library's website, in the "Electronic Resources" menu. An additional link to the individual periodical level will also be provided from the individual department pages on the English version of the NBU website. Information about the Bulgarian language editions is available as before on the pages of the respective departments and on the publisher's website.</a:t>
            </a:r>
          </a:p>
          <a:p>
            <a:r>
              <a:rPr lang="en-US" dirty="0" smtClean="0">
                <a:latin typeface="Arial" pitchFamily="34" charset="0"/>
                <a:cs typeface="Arial" pitchFamily="34" charset="0"/>
              </a:rPr>
              <a:t>The implementation of the project creates real conditions for increasing the visibility and usability of the NBU scientific periodicals by the academic community at home and abroad. The creation of the New Bulgarian University Academic Journals Portal, besides uniting the independent websites of the NBU periodicals, facilitates online publishing and creates conditions for indexing the content on the Internet. </a:t>
            </a:r>
          </a:p>
        </p:txBody>
      </p:sp>
      <p:sp>
        <p:nvSpPr>
          <p:cNvPr id="4" name="Slide Number Placeholder 3"/>
          <p:cNvSpPr>
            <a:spLocks noGrp="1"/>
          </p:cNvSpPr>
          <p:nvPr>
            <p:ph type="sldNum" sz="quarter" idx="10"/>
          </p:nvPr>
        </p:nvSpPr>
        <p:spPr/>
        <p:txBody>
          <a:bodyPr/>
          <a:lstStyle/>
          <a:p>
            <a:fld id="{4334AA04-A98E-5747-882D-067AA1A16B38}" type="slidenum">
              <a:rPr lang="en-US" smtClean="0"/>
              <a:t>6</a:t>
            </a:fld>
            <a:endParaRPr lang="en-US"/>
          </a:p>
        </p:txBody>
      </p:sp>
    </p:spTree>
    <p:extLst>
      <p:ext uri="{BB962C8B-B14F-4D97-AF65-F5344CB8AC3E}">
        <p14:creationId xmlns:p14="http://schemas.microsoft.com/office/powerpoint/2010/main" val="2054001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Within the framework of the project "Expanding the Impact of Research Journals Published by NBU" , funded by the Central Strategic Development Fund of the NBU Board of Trustees, a 33-question survey has been implemented to establish the current status of NBU journals. All 24 periodicals identified participated in the survey. An analysis of the status of the publications was prepared. A set of exemplary publishing policies and specific development recommendations for each individual periodical was developed, taking into account the information provided by the trainers during the workshop "Successful academic periodicals - publishing, indexing and referencing" and the data collected about the publications in the survey. A number of meetings were held with the hunger editors and editorial boards of the journals during which the ten main recommendations for the development of the journals were discussed, namely: (the recommendations are indicated on the slide).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34AA04-A98E-5747-882D-067AA1A16B38}" type="slidenum">
              <a:rPr lang="en-US" smtClean="0"/>
              <a:t>7</a:t>
            </a:fld>
            <a:endParaRPr lang="en-US"/>
          </a:p>
        </p:txBody>
      </p:sp>
    </p:spTree>
    <p:extLst>
      <p:ext uri="{BB962C8B-B14F-4D97-AF65-F5344CB8AC3E}">
        <p14:creationId xmlns:p14="http://schemas.microsoft.com/office/powerpoint/2010/main" val="2054001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Central and Eastern European Online Library (CEEOL) is a repository of full text indexed documents in the fields of Humanities and Social Science publications from and about Central and Eastern Europe. The collections include native language sources from and about Central, East and Southeast Europe's humanities and social sciences in the form of journal articles, eBooks and Grey Literature. The database is extremely popular in Bulgaria as it presents the scholarly output of almost all academic publishers in the country.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 2016, NBU has been in a contractual relationship with CEEOL for the purpose of bilingual indexing of journals, yearbooks and periodicals. Indexing is usually in the original language of the publication and in English.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the framework of "Expanding the Impact of Research Journals Published by NBU", an additional annex has been signed to cover 21 of the 24 participating journals. New issues published in 2019 of these journals to be included in the database immediately.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Open access journals are indexed into the system by NBU Library librarians according to the specific requirements of the database.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collaboration provides for the included open access editions of the NBU:</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high visibility and awareness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full text indexing by Google Scholar, Primo® and Summon® (ProQuest)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opportunity to reach new audience through CEEOL´s institutional and individual subscribers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usage statistics on article level.</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334AA04-A98E-5747-882D-067AA1A16B38}" type="slidenum">
              <a:rPr lang="en-US" smtClean="0"/>
              <a:t>8</a:t>
            </a:fld>
            <a:endParaRPr lang="en-US"/>
          </a:p>
        </p:txBody>
      </p:sp>
    </p:spTree>
    <p:extLst>
      <p:ext uri="{BB962C8B-B14F-4D97-AF65-F5344CB8AC3E}">
        <p14:creationId xmlns:p14="http://schemas.microsoft.com/office/powerpoint/2010/main" val="20540013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9</a:t>
            </a:fld>
            <a:endParaRPr lang="en-US"/>
          </a:p>
        </p:txBody>
      </p:sp>
    </p:spTree>
    <p:extLst>
      <p:ext uri="{BB962C8B-B14F-4D97-AF65-F5344CB8AC3E}">
        <p14:creationId xmlns:p14="http://schemas.microsoft.com/office/powerpoint/2010/main" val="2451089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The project for the creation of the repository was implemented under the HESP </a:t>
            </a:r>
            <a:r>
              <a:rPr lang="en-US" dirty="0" err="1" smtClean="0">
                <a:latin typeface="Arial" pitchFamily="34" charset="0"/>
                <a:cs typeface="Arial" pitchFamily="34" charset="0"/>
              </a:rPr>
              <a:t>programme</a:t>
            </a:r>
            <a:r>
              <a:rPr lang="en-US" dirty="0" smtClean="0">
                <a:latin typeface="Arial" pitchFamily="34" charset="0"/>
                <a:cs typeface="Arial" pitchFamily="34" charset="0"/>
              </a:rPr>
              <a:t> of the Open Society Institute. In the framework of the project, a special server was set up in 2005 and a workshop was held on the team that creates the repository. The following year, 2006, the NBU's chosen open source software, </a:t>
            </a:r>
            <a:r>
              <a:rPr lang="en-US" dirty="0" err="1" smtClean="0">
                <a:latin typeface="Arial" pitchFamily="34" charset="0"/>
                <a:cs typeface="Arial" pitchFamily="34" charset="0"/>
              </a:rPr>
              <a:t>Eprints</a:t>
            </a:r>
            <a:r>
              <a:rPr lang="en-US" dirty="0" smtClean="0">
                <a:latin typeface="Arial" pitchFamily="34" charset="0"/>
                <a:cs typeface="Arial" pitchFamily="34" charset="0"/>
              </a:rPr>
              <a:t>, was installed using the original English interface. The software's functionalities clearly delineated the role of the administrators and the archive's administrator. Deposit rules and a deposit agreement were developed and signed electronically between the NBU and the author. A manual for the university's faculty and staff was drafted in 2007. The same year, the </a:t>
            </a:r>
            <a:r>
              <a:rPr lang="en-US" dirty="0" err="1" smtClean="0">
                <a:latin typeface="Arial" pitchFamily="34" charset="0"/>
                <a:cs typeface="Arial" pitchFamily="34" charset="0"/>
              </a:rPr>
              <a:t>eĸcpeĸntal</a:t>
            </a:r>
            <a:r>
              <a:rPr lang="en-US" dirty="0" smtClean="0">
                <a:latin typeface="Arial" pitchFamily="34" charset="0"/>
                <a:cs typeface="Arial" pitchFamily="34" charset="0"/>
              </a:rPr>
              <a:t> deposit of materials in the archive began. As a result, the first 25 publications</a:t>
            </a:r>
            <a:r>
              <a:rPr lang="en-US" baseline="0" dirty="0" smtClean="0">
                <a:latin typeface="Arial" pitchFamily="34" charset="0"/>
                <a:cs typeface="Arial" pitchFamily="34" charset="0"/>
              </a:rPr>
              <a:t> </a:t>
            </a:r>
            <a:r>
              <a:rPr lang="en-US" dirty="0" smtClean="0">
                <a:latin typeface="Arial" pitchFamily="34" charset="0"/>
                <a:cs typeface="Arial" pitchFamily="34" charset="0"/>
              </a:rPr>
              <a:t>are available to help with the demonstration of the repository to the academic staff of the university. </a:t>
            </a:r>
          </a:p>
          <a:p>
            <a:r>
              <a:rPr lang="en-US" dirty="0" smtClean="0">
                <a:latin typeface="Arial" pitchFamily="34" charset="0"/>
                <a:cs typeface="Arial" pitchFamily="34" charset="0"/>
              </a:rPr>
              <a:t>The repository is registered with </a:t>
            </a:r>
            <a:r>
              <a:rPr lang="en-US" dirty="0" err="1" smtClean="0">
                <a:latin typeface="Arial" pitchFamily="34" charset="0"/>
                <a:cs typeface="Arial" pitchFamily="34" charset="0"/>
              </a:rPr>
              <a:t>OpenDOAR</a:t>
            </a:r>
            <a:r>
              <a:rPr lang="en-US" dirty="0" smtClean="0">
                <a:latin typeface="Arial" pitchFamily="34" charset="0"/>
                <a:cs typeface="Arial" pitchFamily="34" charset="0"/>
              </a:rPr>
              <a:t> under the name New Bulgarian University Scholar Electronic Repository. In </a:t>
            </a:r>
            <a:r>
              <a:rPr lang="en-US" dirty="0" err="1" smtClean="0">
                <a:latin typeface="Arial" pitchFamily="34" charset="0"/>
                <a:cs typeface="Arial" pitchFamily="34" charset="0"/>
              </a:rPr>
              <a:t>OpenDOAR</a:t>
            </a:r>
            <a:r>
              <a:rPr lang="en-US" dirty="0" smtClean="0">
                <a:latin typeface="Arial" pitchFamily="34" charset="0"/>
                <a:cs typeface="Arial" pitchFamily="34" charset="0"/>
              </a:rPr>
              <a:t>, it is defined as institutional and multidisciplinary.</a:t>
            </a:r>
            <a:endParaRPr lang="en-US" dirty="0"/>
          </a:p>
        </p:txBody>
      </p:sp>
      <p:sp>
        <p:nvSpPr>
          <p:cNvPr id="4" name="Slide Number Placeholder 3"/>
          <p:cNvSpPr>
            <a:spLocks noGrp="1"/>
          </p:cNvSpPr>
          <p:nvPr>
            <p:ph type="sldNum" sz="quarter" idx="10"/>
          </p:nvPr>
        </p:nvSpPr>
        <p:spPr/>
        <p:txBody>
          <a:bodyPr/>
          <a:lstStyle/>
          <a:p>
            <a:fld id="{4334AA04-A98E-5747-882D-067AA1A16B38}" type="slidenum">
              <a:rPr lang="en-US" smtClean="0"/>
              <a:t>10</a:t>
            </a:fld>
            <a:endParaRPr lang="en-US"/>
          </a:p>
        </p:txBody>
      </p:sp>
    </p:spTree>
    <p:extLst>
      <p:ext uri="{BB962C8B-B14F-4D97-AF65-F5344CB8AC3E}">
        <p14:creationId xmlns:p14="http://schemas.microsoft.com/office/powerpoint/2010/main" val="15387930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72E8D8A-2653-6246-9C59-6AFE74877D47}"/>
              </a:ext>
            </a:extLst>
          </p:cNvPr>
          <p:cNvPicPr>
            <a:picLocks noChangeAspect="1"/>
          </p:cNvPicPr>
          <p:nvPr userDrawn="1"/>
        </p:nvPicPr>
        <p:blipFill rotWithShape="1">
          <a:blip r:embed="rId2"/>
          <a:srcRect t="13977" b="1109"/>
          <a:stretch/>
        </p:blipFill>
        <p:spPr>
          <a:xfrm>
            <a:off x="4354" y="3425"/>
            <a:ext cx="12205787" cy="6865755"/>
          </a:xfrm>
          <a:prstGeom prst="rect">
            <a:avLst/>
          </a:prstGeom>
        </p:spPr>
      </p:pic>
      <p:sp>
        <p:nvSpPr>
          <p:cNvPr id="6" name="Rectangle 5">
            <a:extLst>
              <a:ext uri="{FF2B5EF4-FFF2-40B4-BE49-F238E27FC236}">
                <a16:creationId xmlns:a16="http://schemas.microsoft.com/office/drawing/2014/main" id="{52D60BE3-A857-884B-BFB8-571CE0D0B01A}"/>
              </a:ext>
            </a:extLst>
          </p:cNvPr>
          <p:cNvSpPr/>
          <p:nvPr userDrawn="1"/>
        </p:nvSpPr>
        <p:spPr>
          <a:xfrm>
            <a:off x="0" y="37701"/>
            <a:ext cx="12210141" cy="6953138"/>
          </a:xfrm>
          <a:prstGeom prst="rect">
            <a:avLst/>
          </a:prstGeom>
          <a:solidFill>
            <a:schemeClr val="accent1">
              <a:lumMod val="60000"/>
              <a:lumOff val="40000"/>
              <a:alpha val="1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6E06F1-9DA6-7547-910C-3685F93F40E8}"/>
              </a:ext>
            </a:extLst>
          </p:cNvPr>
          <p:cNvSpPr>
            <a:spLocks noGrp="1"/>
          </p:cNvSpPr>
          <p:nvPr>
            <p:ph type="ctrTitle" hasCustomPrompt="1"/>
          </p:nvPr>
        </p:nvSpPr>
        <p:spPr>
          <a:xfrm>
            <a:off x="1524000" y="1701838"/>
            <a:ext cx="9144000" cy="1727162"/>
          </a:xfrm>
        </p:spPr>
        <p:txBody>
          <a:bodyPr anchor="b" anchorCtr="0">
            <a:noAutofit/>
          </a:bodyPr>
          <a:lstStyle>
            <a:lvl1pPr algn="ctr">
              <a:defRPr sz="4800" b="1" i="0">
                <a:solidFill>
                  <a:schemeClr val="bg1"/>
                </a:solidFill>
                <a:latin typeface="Helen2 Bg" panose="020B0604050202020204" pitchFamily="34" charset="0"/>
              </a:defRPr>
            </a:lvl1pPr>
          </a:lstStyle>
          <a:p>
            <a:r>
              <a:rPr lang="en-US" dirty="0"/>
              <a:t>Click to edit</a:t>
            </a:r>
            <a:br>
              <a:rPr lang="en-US" dirty="0"/>
            </a:br>
            <a:r>
              <a:rPr lang="en-US" dirty="0"/>
              <a:t>Master title style</a:t>
            </a:r>
          </a:p>
        </p:txBody>
      </p:sp>
      <p:sp>
        <p:nvSpPr>
          <p:cNvPr id="3" name="Subtitle 2">
            <a:extLst>
              <a:ext uri="{FF2B5EF4-FFF2-40B4-BE49-F238E27FC236}">
                <a16:creationId xmlns:a16="http://schemas.microsoft.com/office/drawing/2014/main" id="{A9ADF73C-1420-3D4C-AA1E-4D058C6D87EB}"/>
              </a:ext>
            </a:extLst>
          </p:cNvPr>
          <p:cNvSpPr>
            <a:spLocks noGrp="1"/>
          </p:cNvSpPr>
          <p:nvPr>
            <p:ph type="subTitle" idx="1"/>
          </p:nvPr>
        </p:nvSpPr>
        <p:spPr>
          <a:xfrm>
            <a:off x="1524000" y="3537135"/>
            <a:ext cx="9144000" cy="1028097"/>
          </a:xfrm>
        </p:spPr>
        <p:txBody>
          <a:bodyPr>
            <a:norm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12" name="Picture 11">
            <a:extLst>
              <a:ext uri="{FF2B5EF4-FFF2-40B4-BE49-F238E27FC236}">
                <a16:creationId xmlns:a16="http://schemas.microsoft.com/office/drawing/2014/main" id="{33483DF5-188D-2D4A-977F-32D56C1B5B3B}"/>
              </a:ext>
            </a:extLst>
          </p:cNvPr>
          <p:cNvPicPr>
            <a:picLocks noChangeAspect="1"/>
          </p:cNvPicPr>
          <p:nvPr userDrawn="1"/>
        </p:nvPicPr>
        <p:blipFill>
          <a:blip r:embed="rId3"/>
          <a:stretch>
            <a:fillRect/>
          </a:stretch>
        </p:blipFill>
        <p:spPr>
          <a:xfrm>
            <a:off x="5870072" y="5038453"/>
            <a:ext cx="1756024" cy="580622"/>
          </a:xfrm>
          <a:prstGeom prst="rect">
            <a:avLst/>
          </a:prstGeom>
        </p:spPr>
      </p:pic>
      <p:pic>
        <p:nvPicPr>
          <p:cNvPr id="25" name="Picture 24">
            <a:extLst>
              <a:ext uri="{FF2B5EF4-FFF2-40B4-BE49-F238E27FC236}">
                <a16:creationId xmlns:a16="http://schemas.microsoft.com/office/drawing/2014/main" id="{4CC98F82-186B-5D4F-A120-5D4702AABA1F}"/>
              </a:ext>
            </a:extLst>
          </p:cNvPr>
          <p:cNvPicPr>
            <a:picLocks noChangeAspect="1"/>
          </p:cNvPicPr>
          <p:nvPr userDrawn="1"/>
        </p:nvPicPr>
        <p:blipFill>
          <a:blip r:embed="rId4"/>
          <a:stretch>
            <a:fillRect/>
          </a:stretch>
        </p:blipFill>
        <p:spPr>
          <a:xfrm>
            <a:off x="5873496" y="5047575"/>
            <a:ext cx="1752600" cy="571500"/>
          </a:xfrm>
          <a:prstGeom prst="rect">
            <a:avLst/>
          </a:prstGeom>
        </p:spPr>
      </p:pic>
    </p:spTree>
    <p:extLst>
      <p:ext uri="{BB962C8B-B14F-4D97-AF65-F5344CB8AC3E}">
        <p14:creationId xmlns:p14="http://schemas.microsoft.com/office/powerpoint/2010/main" val="9364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EFC8B60-BB6B-6F46-8B0A-EAC9ABD87A7B}"/>
              </a:ext>
            </a:extLst>
          </p:cNvPr>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a:extLst>
              <a:ext uri="{FF2B5EF4-FFF2-40B4-BE49-F238E27FC236}">
                <a16:creationId xmlns:a16="http://schemas.microsoft.com/office/drawing/2014/main" id="{184D863D-8130-A44A-A249-ADD9749EEBE9}"/>
              </a:ext>
            </a:extLst>
          </p:cNvPr>
          <p:cNvSpPr>
            <a:spLocks noGrp="1"/>
          </p:cNvSpPr>
          <p:nvPr>
            <p:ph type="dt" sz="half" idx="10"/>
          </p:nvPr>
        </p:nvSpPr>
        <p:spPr/>
        <p:txBody>
          <a:bodyPr/>
          <a:lstStyle/>
          <a:p>
            <a:fld id="{08DA3178-3335-3343-9254-DCBD382B33F8}" type="datetime1">
              <a:rPr lang="en-US" smtClean="0"/>
              <a:t>5/16/2022</a:t>
            </a:fld>
            <a:endParaRPr lang="en-US"/>
          </a:p>
        </p:txBody>
      </p:sp>
      <p:sp>
        <p:nvSpPr>
          <p:cNvPr id="5" name="Footer Placeholder 4">
            <a:extLst>
              <a:ext uri="{FF2B5EF4-FFF2-40B4-BE49-F238E27FC236}">
                <a16:creationId xmlns:a16="http://schemas.microsoft.com/office/drawing/2014/main" id="{D3075F1F-5A40-C44F-A143-3368E7E81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22B50-F18E-9E4E-993A-1D632DB92666}"/>
              </a:ext>
            </a:extLst>
          </p:cNvPr>
          <p:cNvSpPr>
            <a:spLocks noGrp="1"/>
          </p:cNvSpPr>
          <p:nvPr>
            <p:ph type="sldNum" sz="quarter" idx="12"/>
          </p:nvPr>
        </p:nvSpPr>
        <p:spPr/>
        <p:txBody>
          <a:bodyPr/>
          <a:lstStyle/>
          <a:p>
            <a:fld id="{BB20AD80-7B76-0748-87BC-23DBE05348E2}" type="slidenum">
              <a:rPr lang="en-US" smtClean="0"/>
              <a:t>‹#›</a:t>
            </a:fld>
            <a:endParaRPr lang="en-US"/>
          </a:p>
        </p:txBody>
      </p:sp>
      <p:sp>
        <p:nvSpPr>
          <p:cNvPr id="7" name="Title Placeholder 1">
            <a:extLst>
              <a:ext uri="{FF2B5EF4-FFF2-40B4-BE49-F238E27FC236}">
                <a16:creationId xmlns:a16="http://schemas.microsoft.com/office/drawing/2014/main" id="{9C8D89BB-9BA8-3B45-8D19-3BB5617B9764}"/>
              </a:ext>
            </a:extLst>
          </p:cNvPr>
          <p:cNvSpPr>
            <a:spLocks noGrp="1"/>
          </p:cNvSpPr>
          <p:nvPr>
            <p:ph type="title"/>
          </p:nvPr>
        </p:nvSpPr>
        <p:spPr>
          <a:xfrm>
            <a:off x="272403" y="268360"/>
            <a:ext cx="8498735" cy="943436"/>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Tree>
    <p:extLst>
      <p:ext uri="{BB962C8B-B14F-4D97-AF65-F5344CB8AC3E}">
        <p14:creationId xmlns:p14="http://schemas.microsoft.com/office/powerpoint/2010/main" val="3297019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DCEC34-0DA2-1547-AB47-CCC8834EF915}"/>
              </a:ext>
            </a:extLst>
          </p:cNvPr>
          <p:cNvSpPr>
            <a:spLocks noGrp="1"/>
          </p:cNvSpPr>
          <p:nvPr>
            <p:ph type="title" orient="vert"/>
          </p:nvPr>
        </p:nvSpPr>
        <p:spPr>
          <a:xfrm>
            <a:off x="8724900" y="365125"/>
            <a:ext cx="2087563" cy="5403850"/>
          </a:xfrm>
        </p:spPr>
        <p:txBody>
          <a:bodyPr vert="eaVert"/>
          <a:lstStyle/>
          <a:p>
            <a:r>
              <a:rPr lang="en-US" smtClean="0"/>
              <a:t>Click to edit Master title style</a:t>
            </a:r>
            <a:endParaRPr lang="en-US"/>
          </a:p>
        </p:txBody>
      </p:sp>
      <p:sp>
        <p:nvSpPr>
          <p:cNvPr id="3" name="Vertical Text Placeholder 2">
            <a:extLst>
              <a:ext uri="{FF2B5EF4-FFF2-40B4-BE49-F238E27FC236}">
                <a16:creationId xmlns:a16="http://schemas.microsoft.com/office/drawing/2014/main" id="{18DD5C51-3EBF-C446-8E5A-7E0A4AA8A5ED}"/>
              </a:ext>
            </a:extLst>
          </p:cNvPr>
          <p:cNvSpPr>
            <a:spLocks noGrp="1"/>
          </p:cNvSpPr>
          <p:nvPr>
            <p:ph type="body" orient="vert" idx="1"/>
          </p:nvPr>
        </p:nvSpPr>
        <p:spPr>
          <a:xfrm>
            <a:off x="838200" y="365125"/>
            <a:ext cx="7734300" cy="54038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a:extLst>
              <a:ext uri="{FF2B5EF4-FFF2-40B4-BE49-F238E27FC236}">
                <a16:creationId xmlns:a16="http://schemas.microsoft.com/office/drawing/2014/main" id="{9879BC85-378B-DE4F-BFE4-9E690501B70E}"/>
              </a:ext>
            </a:extLst>
          </p:cNvPr>
          <p:cNvPicPr>
            <a:picLocks noChangeAspect="1"/>
          </p:cNvPicPr>
          <p:nvPr userDrawn="1"/>
        </p:nvPicPr>
        <p:blipFill>
          <a:blip r:embed="rId2"/>
          <a:stretch>
            <a:fillRect/>
          </a:stretch>
        </p:blipFill>
        <p:spPr>
          <a:xfrm rot="16200000" flipH="1">
            <a:off x="8428743" y="3094746"/>
            <a:ext cx="6858001" cy="668511"/>
          </a:xfrm>
          <a:prstGeom prst="rect">
            <a:avLst/>
          </a:prstGeom>
        </p:spPr>
      </p:pic>
      <p:sp>
        <p:nvSpPr>
          <p:cNvPr id="10" name="Footer Placeholder 4">
            <a:extLst>
              <a:ext uri="{FF2B5EF4-FFF2-40B4-BE49-F238E27FC236}">
                <a16:creationId xmlns:a16="http://schemas.microsoft.com/office/drawing/2014/main" id="{4C4E86B1-3614-D248-BE8E-5CA16A8AF934}"/>
              </a:ext>
            </a:extLst>
          </p:cNvPr>
          <p:cNvSpPr>
            <a:spLocks noGrp="1"/>
          </p:cNvSpPr>
          <p:nvPr>
            <p:ph type="ftr" sz="quarter" idx="3"/>
          </p:nvPr>
        </p:nvSpPr>
        <p:spPr>
          <a:xfrm>
            <a:off x="1870383" y="6417105"/>
            <a:ext cx="4225618" cy="241300"/>
          </a:xfrm>
          <a:prstGeom prst="rect">
            <a:avLst/>
          </a:prstGeom>
        </p:spPr>
        <p:txBody>
          <a:bodyPr vert="horz" lIns="91440" tIns="45720" rIns="91440" bIns="45720" rtlCol="0" anchor="b" anchorCtr="0"/>
          <a:lstStyle>
            <a:lvl1pPr algn="l">
              <a:defRPr sz="1000" b="0" i="0">
                <a:solidFill>
                  <a:schemeClr val="tx1">
                    <a:tint val="75000"/>
                  </a:schemeClr>
                </a:solidFill>
                <a:latin typeface="Helen2 Bg Light" panose="020B0403020202020204" pitchFamily="34" charset="77"/>
              </a:defRPr>
            </a:lvl1pPr>
          </a:lstStyle>
          <a:p>
            <a:endParaRPr lang="en-US" dirty="0"/>
          </a:p>
        </p:txBody>
      </p:sp>
      <p:sp>
        <p:nvSpPr>
          <p:cNvPr id="28" name="Slide Number Placeholder 5">
            <a:extLst>
              <a:ext uri="{FF2B5EF4-FFF2-40B4-BE49-F238E27FC236}">
                <a16:creationId xmlns:a16="http://schemas.microsoft.com/office/drawing/2014/main" id="{A61E5896-2205-B443-8CEC-E1E51492AEEA}"/>
              </a:ext>
            </a:extLst>
          </p:cNvPr>
          <p:cNvSpPr>
            <a:spLocks noGrp="1"/>
          </p:cNvSpPr>
          <p:nvPr>
            <p:ph type="sldNum" sz="quarter" idx="4"/>
          </p:nvPr>
        </p:nvSpPr>
        <p:spPr>
          <a:xfrm>
            <a:off x="10519286" y="6407151"/>
            <a:ext cx="369299" cy="241300"/>
          </a:xfrm>
          <a:prstGeom prst="rect">
            <a:avLst/>
          </a:prstGeom>
        </p:spPr>
        <p:txBody>
          <a:bodyPr vert="horz" lIns="91440" tIns="45720" rIns="91440" bIns="45720" rtlCol="0" anchor="b" anchorCtr="0"/>
          <a:lstStyle>
            <a:lvl1pPr algn="r">
              <a:defRPr sz="1000" b="1" i="0">
                <a:solidFill>
                  <a:srgbClr val="2F447C"/>
                </a:solidFill>
                <a:latin typeface="Helen2 Bg Heavy" panose="020B0604050202020204" pitchFamily="34" charset="0"/>
              </a:defRPr>
            </a:lvl1pPr>
          </a:lstStyle>
          <a:p>
            <a:fld id="{BB20AD80-7B76-0748-87BC-23DBE05348E2}" type="slidenum">
              <a:rPr lang="en-US" smtClean="0"/>
              <a:pPr/>
              <a:t>‹#›</a:t>
            </a:fld>
            <a:endParaRPr lang="en-US" dirty="0"/>
          </a:p>
        </p:txBody>
      </p:sp>
      <p:sp>
        <p:nvSpPr>
          <p:cNvPr id="29" name="TextBox 28">
            <a:extLst>
              <a:ext uri="{FF2B5EF4-FFF2-40B4-BE49-F238E27FC236}">
                <a16:creationId xmlns:a16="http://schemas.microsoft.com/office/drawing/2014/main" id="{93C12DA8-75A9-EE4E-836B-F64A207CCF95}"/>
              </a:ext>
            </a:extLst>
          </p:cNvPr>
          <p:cNvSpPr txBox="1"/>
          <p:nvPr userDrawn="1"/>
        </p:nvSpPr>
        <p:spPr>
          <a:xfrm>
            <a:off x="6244430" y="6402230"/>
            <a:ext cx="3141336" cy="246221"/>
          </a:xfrm>
          <a:prstGeom prst="rect">
            <a:avLst/>
          </a:prstGeom>
          <a:noFill/>
        </p:spPr>
        <p:txBody>
          <a:bodyPr wrap="square" rtlCol="0">
            <a:spAutoFit/>
          </a:bodyPr>
          <a:lstStyle/>
          <a:p>
            <a:r>
              <a:rPr lang="bg-BG" sz="1000" b="0" i="0" dirty="0">
                <a:solidFill>
                  <a:schemeClr val="bg1">
                    <a:lumMod val="65000"/>
                  </a:schemeClr>
                </a:solidFill>
                <a:latin typeface="Helen2 Bg Light" panose="020B0403020202020204" pitchFamily="34" charset="77"/>
              </a:rPr>
              <a:t>София 1618, ж.к. Овча купел, бул. Монтевидео 21</a:t>
            </a:r>
            <a:endParaRPr lang="en-US" sz="1000" b="0" i="0" dirty="0">
              <a:solidFill>
                <a:schemeClr val="bg1">
                  <a:lumMod val="65000"/>
                </a:schemeClr>
              </a:solidFill>
              <a:latin typeface="Helen2 Bg Light" panose="020B0403020202020204" pitchFamily="34" charset="77"/>
            </a:endParaRPr>
          </a:p>
        </p:txBody>
      </p:sp>
      <p:cxnSp>
        <p:nvCxnSpPr>
          <p:cNvPr id="30" name="Straight Connector 29">
            <a:extLst>
              <a:ext uri="{FF2B5EF4-FFF2-40B4-BE49-F238E27FC236}">
                <a16:creationId xmlns:a16="http://schemas.microsoft.com/office/drawing/2014/main" id="{0B36EAEF-D9F3-DC4E-916E-87A43C966C82}"/>
              </a:ext>
            </a:extLst>
          </p:cNvPr>
          <p:cNvCxnSpPr>
            <a:cxnSpLocks/>
          </p:cNvCxnSpPr>
          <p:nvPr userDrawn="1"/>
        </p:nvCxnSpPr>
        <p:spPr>
          <a:xfrm>
            <a:off x="9459077" y="6448425"/>
            <a:ext cx="0" cy="139700"/>
          </a:xfrm>
          <a:prstGeom prst="line">
            <a:avLst/>
          </a:prstGeom>
          <a:ln w="9525">
            <a:solidFill>
              <a:srgbClr val="2F447C"/>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FCE1C0EF-9CC3-534E-9B87-EB4B09D3D340}"/>
              </a:ext>
            </a:extLst>
          </p:cNvPr>
          <p:cNvPicPr>
            <a:picLocks noChangeAspect="1"/>
          </p:cNvPicPr>
          <p:nvPr userDrawn="1"/>
        </p:nvPicPr>
        <p:blipFill>
          <a:blip r:embed="rId3"/>
          <a:stretch>
            <a:fillRect/>
          </a:stretch>
        </p:blipFill>
        <p:spPr>
          <a:xfrm>
            <a:off x="263525" y="6276278"/>
            <a:ext cx="971955" cy="321372"/>
          </a:xfrm>
          <a:prstGeom prst="rect">
            <a:avLst/>
          </a:prstGeom>
        </p:spPr>
      </p:pic>
      <p:sp>
        <p:nvSpPr>
          <p:cNvPr id="12" name="Date Placeholder 3">
            <a:extLst>
              <a:ext uri="{FF2B5EF4-FFF2-40B4-BE49-F238E27FC236}">
                <a16:creationId xmlns:a16="http://schemas.microsoft.com/office/drawing/2014/main" id="{D4ED04C7-9BE4-744F-93A0-8DFCF0D82FFB}"/>
              </a:ext>
            </a:extLst>
          </p:cNvPr>
          <p:cNvSpPr>
            <a:spLocks noGrp="1"/>
          </p:cNvSpPr>
          <p:nvPr>
            <p:ph type="dt" sz="half" idx="2"/>
          </p:nvPr>
        </p:nvSpPr>
        <p:spPr>
          <a:xfrm>
            <a:off x="9385766" y="6407151"/>
            <a:ext cx="793622" cy="241300"/>
          </a:xfrm>
          <a:prstGeom prst="rect">
            <a:avLst/>
          </a:prstGeom>
        </p:spPr>
        <p:txBody>
          <a:bodyPr vert="horz" lIns="91440" tIns="45720" rIns="91440" bIns="45720" rtlCol="0" anchor="b" anchorCtr="0"/>
          <a:lstStyle>
            <a:lvl1pPr algn="r">
              <a:defRPr sz="1000" b="0" i="0">
                <a:solidFill>
                  <a:schemeClr val="tx1">
                    <a:tint val="75000"/>
                  </a:schemeClr>
                </a:solidFill>
                <a:latin typeface="Helen2 Bg Light" panose="020B0403020202020204" pitchFamily="34" charset="77"/>
              </a:defRPr>
            </a:lvl1pPr>
          </a:lstStyle>
          <a:p>
            <a:fld id="{1DAACBC5-5A41-F447-9D7D-0DD7F5925550}" type="datetime1">
              <a:rPr lang="en-US" smtClean="0"/>
              <a:t>5/16/2022</a:t>
            </a:fld>
            <a:endParaRPr lang="en-US" dirty="0"/>
          </a:p>
        </p:txBody>
      </p:sp>
    </p:spTree>
    <p:extLst>
      <p:ext uri="{BB962C8B-B14F-4D97-AF65-F5344CB8AC3E}">
        <p14:creationId xmlns:p14="http://schemas.microsoft.com/office/powerpoint/2010/main" val="1589666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лавие, текст и съдържание">
    <p:spTree>
      <p:nvGrpSpPr>
        <p:cNvPr id="1" name=""/>
        <p:cNvGrpSpPr/>
        <p:nvPr/>
      </p:nvGrpSpPr>
      <p:grpSpPr>
        <a:xfrm>
          <a:off x="0" y="0"/>
          <a:ext cx="0" cy="0"/>
          <a:chOff x="0" y="0"/>
          <a:chExt cx="0" cy="0"/>
        </a:xfrm>
      </p:grpSpPr>
      <p:sp>
        <p:nvSpPr>
          <p:cNvPr id="2" name="Заглавие 1"/>
          <p:cNvSpPr>
            <a:spLocks noGrp="1"/>
          </p:cNvSpPr>
          <p:nvPr>
            <p:ph type="title"/>
          </p:nvPr>
        </p:nvSpPr>
        <p:spPr>
          <a:xfrm>
            <a:off x="537634" y="230189"/>
            <a:ext cx="7926917" cy="600075"/>
          </a:xfrm>
        </p:spPr>
        <p:txBody>
          <a:bodyPr/>
          <a:lstStyle/>
          <a:p>
            <a:r>
              <a:rPr lang="bg-BG" smtClean="0"/>
              <a:t>Редакт. стил загл. образец</a:t>
            </a:r>
            <a:endParaRPr lang="bg-BG"/>
          </a:p>
        </p:txBody>
      </p:sp>
      <p:sp>
        <p:nvSpPr>
          <p:cNvPr id="3" name="Текстов контейнер 2"/>
          <p:cNvSpPr>
            <a:spLocks noGrp="1"/>
          </p:cNvSpPr>
          <p:nvPr>
            <p:ph type="body" sz="half" idx="1"/>
          </p:nvPr>
        </p:nvSpPr>
        <p:spPr>
          <a:xfrm>
            <a:off x="543984" y="1090613"/>
            <a:ext cx="5496983" cy="479901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4" name="Контейнер за съдържание 3"/>
          <p:cNvSpPr>
            <a:spLocks noGrp="1"/>
          </p:cNvSpPr>
          <p:nvPr>
            <p:ph sz="half" idx="2"/>
          </p:nvPr>
        </p:nvSpPr>
        <p:spPr>
          <a:xfrm>
            <a:off x="6244167" y="1090613"/>
            <a:ext cx="5496984" cy="4799012"/>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bg-BG"/>
          </a:p>
        </p:txBody>
      </p:sp>
      <p:sp>
        <p:nvSpPr>
          <p:cNvPr id="5" name="Rectangle 4"/>
          <p:cNvSpPr>
            <a:spLocks noGrp="1" noChangeArrowheads="1"/>
          </p:cNvSpPr>
          <p:nvPr>
            <p:ph type="ftr" sz="quarter" idx="10"/>
          </p:nvPr>
        </p:nvSpPr>
        <p:spPr>
          <a:ln/>
        </p:spPr>
        <p:txBody>
          <a:bodyPr/>
          <a:lstStyle>
            <a:lvl1pPr>
              <a:defRPr/>
            </a:lvl1pPr>
          </a:lstStyle>
          <a:p>
            <a:pPr>
              <a:defRPr/>
            </a:pPr>
            <a:r>
              <a:rPr lang="bg-BG" altLang="bg-BG"/>
              <a:t>Стр.</a:t>
            </a:r>
            <a:r>
              <a:rPr lang="de-DE" altLang="bg-BG"/>
              <a:t> </a:t>
            </a:r>
            <a:fld id="{21238CB8-EC48-4F32-9142-93A0E9D5DD52}" type="slidenum">
              <a:rPr lang="de-DE" altLang="bg-BG" sz="1400" b="1"/>
              <a:pPr>
                <a:defRPr/>
              </a:pPr>
              <a:t>‹#›</a:t>
            </a:fld>
            <a:endParaRPr lang="de-DE" altLang="bg-BG" sz="1400" b="1"/>
          </a:p>
        </p:txBody>
      </p:sp>
    </p:spTree>
    <p:extLst>
      <p:ext uri="{BB962C8B-B14F-4D97-AF65-F5344CB8AC3E}">
        <p14:creationId xmlns:p14="http://schemas.microsoft.com/office/powerpoint/2010/main" val="3005239344"/>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1561-936E-144E-980B-1F6B8EA17519}"/>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CC4D006F-185C-514C-B136-D46BCE84EC2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a:extLst>
              <a:ext uri="{FF2B5EF4-FFF2-40B4-BE49-F238E27FC236}">
                <a16:creationId xmlns:a16="http://schemas.microsoft.com/office/drawing/2014/main" id="{ECD2CC70-8D6D-B849-90B7-830D0BA7A897}"/>
              </a:ext>
            </a:extLst>
          </p:cNvPr>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a:extLst>
              <a:ext uri="{FF2B5EF4-FFF2-40B4-BE49-F238E27FC236}">
                <a16:creationId xmlns:a16="http://schemas.microsoft.com/office/drawing/2014/main" id="{3F281674-24A0-E245-BCCF-3225C40DE6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B95E88-490F-EA48-BC27-A9758988A2FE}"/>
              </a:ext>
            </a:extLst>
          </p:cNvPr>
          <p:cNvSpPr>
            <a:spLocks noGrp="1"/>
          </p:cNvSpPr>
          <p:nvPr>
            <p:ph type="sldNum" sz="quarter" idx="12"/>
          </p:nvPr>
        </p:nvSpPr>
        <p:spPr/>
        <p:txBody>
          <a:bodyPr/>
          <a:lstStyle/>
          <a:p>
            <a:fld id="{BB20AD80-7B76-0748-87BC-23DBE05348E2}" type="slidenum">
              <a:rPr lang="en-US" smtClean="0"/>
              <a:t>‹#›</a:t>
            </a:fld>
            <a:endParaRPr lang="en-US"/>
          </a:p>
        </p:txBody>
      </p:sp>
    </p:spTree>
    <p:extLst>
      <p:ext uri="{BB962C8B-B14F-4D97-AF65-F5344CB8AC3E}">
        <p14:creationId xmlns:p14="http://schemas.microsoft.com/office/powerpoint/2010/main" val="92148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849E9-B71D-0E4D-8399-2F160470F33D}"/>
              </a:ext>
            </a:extLst>
          </p:cNvPr>
          <p:cNvSpPr>
            <a:spLocks noGrp="1"/>
          </p:cNvSpPr>
          <p:nvPr>
            <p:ph type="title"/>
          </p:nvPr>
        </p:nvSpPr>
        <p:spPr>
          <a:xfrm>
            <a:off x="296863" y="1389063"/>
            <a:ext cx="10515600" cy="2852737"/>
          </a:xfrm>
        </p:spPr>
        <p:txBody>
          <a:bodyPr anchor="b"/>
          <a:lstStyle>
            <a:lvl1pPr>
              <a:defRPr sz="6000"/>
            </a:lvl1p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DF6F71B5-508A-CB49-A14D-2BFB0A2B56B1}"/>
              </a:ext>
            </a:extLst>
          </p:cNvPr>
          <p:cNvSpPr>
            <a:spLocks noGrp="1"/>
          </p:cNvSpPr>
          <p:nvPr>
            <p:ph type="body" idx="1"/>
          </p:nvPr>
        </p:nvSpPr>
        <p:spPr>
          <a:xfrm>
            <a:off x="296863" y="4268788"/>
            <a:ext cx="10515600" cy="1500187"/>
          </a:xfrm>
        </p:spPr>
        <p:txBody>
          <a:bodyPr/>
          <a:lstStyle>
            <a:lvl1pPr marL="0" indent="0">
              <a:buNone/>
              <a:defRPr sz="2400" b="0" i="0">
                <a:solidFill>
                  <a:srgbClr val="2F447C"/>
                </a:solidFill>
                <a:latin typeface="Helen2 Bg" panose="020B060405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pic>
        <p:nvPicPr>
          <p:cNvPr id="8" name="Picture 7">
            <a:extLst>
              <a:ext uri="{FF2B5EF4-FFF2-40B4-BE49-F238E27FC236}">
                <a16:creationId xmlns:a16="http://schemas.microsoft.com/office/drawing/2014/main" id="{270788D5-C6CD-A440-8C23-1D0B218F933C}"/>
              </a:ext>
            </a:extLst>
          </p:cNvPr>
          <p:cNvPicPr>
            <a:picLocks noChangeAspect="1"/>
          </p:cNvPicPr>
          <p:nvPr userDrawn="1"/>
        </p:nvPicPr>
        <p:blipFill>
          <a:blip r:embed="rId2"/>
          <a:stretch>
            <a:fillRect/>
          </a:stretch>
        </p:blipFill>
        <p:spPr>
          <a:xfrm rot="16200000" flipH="1">
            <a:off x="8428743" y="3094746"/>
            <a:ext cx="6858001" cy="668511"/>
          </a:xfrm>
          <a:prstGeom prst="rect">
            <a:avLst/>
          </a:prstGeom>
        </p:spPr>
      </p:pic>
    </p:spTree>
    <p:extLst>
      <p:ext uri="{BB962C8B-B14F-4D97-AF65-F5344CB8AC3E}">
        <p14:creationId xmlns:p14="http://schemas.microsoft.com/office/powerpoint/2010/main" val="865630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4318C-B81C-DF45-AA0E-30988AD4BB83}"/>
              </a:ext>
            </a:extLst>
          </p:cNvPr>
          <p:cNvSpPr>
            <a:spLocks noGrp="1"/>
          </p:cNvSpPr>
          <p:nvPr>
            <p:ph type="title"/>
          </p:nvPr>
        </p:nvSpPr>
        <p:spPr/>
        <p:txBody>
          <a:bodyPr/>
          <a:lstStyle/>
          <a:p>
            <a:r>
              <a:rPr lang="en-US" smtClean="0"/>
              <a:t>Click to edit Master title style</a:t>
            </a:r>
            <a:endParaRPr lang="en-US"/>
          </a:p>
        </p:txBody>
      </p:sp>
      <p:sp>
        <p:nvSpPr>
          <p:cNvPr id="3" name="Content Placeholder 2">
            <a:extLst>
              <a:ext uri="{FF2B5EF4-FFF2-40B4-BE49-F238E27FC236}">
                <a16:creationId xmlns:a16="http://schemas.microsoft.com/office/drawing/2014/main" id="{AAD7EE24-AD23-B944-A24A-7D1F485A8B83}"/>
              </a:ext>
            </a:extLst>
          </p:cNvPr>
          <p:cNvSpPr>
            <a:spLocks noGrp="1"/>
          </p:cNvSpPr>
          <p:nvPr>
            <p:ph sz="half" idx="1"/>
          </p:nvPr>
        </p:nvSpPr>
        <p:spPr>
          <a:xfrm>
            <a:off x="263525" y="1376363"/>
            <a:ext cx="5181600"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a:extLst>
              <a:ext uri="{FF2B5EF4-FFF2-40B4-BE49-F238E27FC236}">
                <a16:creationId xmlns:a16="http://schemas.microsoft.com/office/drawing/2014/main" id="{9A23B552-6436-764F-B685-053F76F21140}"/>
              </a:ext>
            </a:extLst>
          </p:cNvPr>
          <p:cNvSpPr>
            <a:spLocks noGrp="1"/>
          </p:cNvSpPr>
          <p:nvPr>
            <p:ph sz="half" idx="2"/>
          </p:nvPr>
        </p:nvSpPr>
        <p:spPr>
          <a:xfrm>
            <a:off x="5597525" y="1376363"/>
            <a:ext cx="5214938" cy="43926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a:extLst>
              <a:ext uri="{FF2B5EF4-FFF2-40B4-BE49-F238E27FC236}">
                <a16:creationId xmlns:a16="http://schemas.microsoft.com/office/drawing/2014/main" id="{CC081D7D-F9D6-2A40-ABDE-050360B5CC55}"/>
              </a:ext>
            </a:extLst>
          </p:cNvPr>
          <p:cNvSpPr>
            <a:spLocks noGrp="1"/>
          </p:cNvSpPr>
          <p:nvPr>
            <p:ph type="dt" sz="half" idx="10"/>
          </p:nvPr>
        </p:nvSpPr>
        <p:spPr/>
        <p:txBody>
          <a:bodyPr/>
          <a:lstStyle/>
          <a:p>
            <a:fld id="{3CCC4F84-1EA1-B14E-B53B-3DAAAB84E3C4}" type="datetime1">
              <a:rPr lang="en-US" smtClean="0"/>
              <a:t>5/16/2022</a:t>
            </a:fld>
            <a:endParaRPr lang="en-US"/>
          </a:p>
        </p:txBody>
      </p:sp>
      <p:sp>
        <p:nvSpPr>
          <p:cNvPr id="6" name="Footer Placeholder 5">
            <a:extLst>
              <a:ext uri="{FF2B5EF4-FFF2-40B4-BE49-F238E27FC236}">
                <a16:creationId xmlns:a16="http://schemas.microsoft.com/office/drawing/2014/main" id="{3B317904-AF44-1645-848F-776170DF92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4FE2C5-8392-9B43-835E-F6EF25445A0D}"/>
              </a:ext>
            </a:extLst>
          </p:cNvPr>
          <p:cNvSpPr>
            <a:spLocks noGrp="1"/>
          </p:cNvSpPr>
          <p:nvPr>
            <p:ph type="sldNum" sz="quarter" idx="12"/>
          </p:nvPr>
        </p:nvSpPr>
        <p:spPr/>
        <p:txBody>
          <a:bodyPr/>
          <a:lstStyle/>
          <a:p>
            <a:fld id="{BB20AD80-7B76-0748-87BC-23DBE05348E2}" type="slidenum">
              <a:rPr lang="en-US" smtClean="0"/>
              <a:t>‹#›</a:t>
            </a:fld>
            <a:endParaRPr lang="en-US"/>
          </a:p>
        </p:txBody>
      </p:sp>
    </p:spTree>
    <p:extLst>
      <p:ext uri="{BB962C8B-B14F-4D97-AF65-F5344CB8AC3E}">
        <p14:creationId xmlns:p14="http://schemas.microsoft.com/office/powerpoint/2010/main" val="2166167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876982A-6813-C24B-B708-C2C8854D5492}"/>
              </a:ext>
            </a:extLst>
          </p:cNvPr>
          <p:cNvSpPr>
            <a:spLocks noGrp="1"/>
          </p:cNvSpPr>
          <p:nvPr>
            <p:ph type="body" idx="1"/>
          </p:nvPr>
        </p:nvSpPr>
        <p:spPr>
          <a:xfrm>
            <a:off x="263525" y="1388555"/>
            <a:ext cx="5190962" cy="79527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a:extLst>
              <a:ext uri="{FF2B5EF4-FFF2-40B4-BE49-F238E27FC236}">
                <a16:creationId xmlns:a16="http://schemas.microsoft.com/office/drawing/2014/main" id="{1B42575C-3EAE-844D-B826-B2E3A09F41BD}"/>
              </a:ext>
            </a:extLst>
          </p:cNvPr>
          <p:cNvSpPr>
            <a:spLocks noGrp="1"/>
          </p:cNvSpPr>
          <p:nvPr>
            <p:ph sz="half" idx="2"/>
          </p:nvPr>
        </p:nvSpPr>
        <p:spPr>
          <a:xfrm>
            <a:off x="263525" y="2212467"/>
            <a:ext cx="5190962" cy="35565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a:extLst>
              <a:ext uri="{FF2B5EF4-FFF2-40B4-BE49-F238E27FC236}">
                <a16:creationId xmlns:a16="http://schemas.microsoft.com/office/drawing/2014/main" id="{5F44F108-85DE-F041-899D-B0AC6C6636E9}"/>
              </a:ext>
            </a:extLst>
          </p:cNvPr>
          <p:cNvSpPr>
            <a:spLocks noGrp="1"/>
          </p:cNvSpPr>
          <p:nvPr>
            <p:ph type="body" sz="quarter" idx="3"/>
          </p:nvPr>
        </p:nvSpPr>
        <p:spPr>
          <a:xfrm>
            <a:off x="5595937" y="1388555"/>
            <a:ext cx="5216526" cy="795272"/>
          </a:xfrm>
        </p:spPr>
        <p:txBody>
          <a:bodyPr anchor="ctr"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a:extLst>
              <a:ext uri="{FF2B5EF4-FFF2-40B4-BE49-F238E27FC236}">
                <a16:creationId xmlns:a16="http://schemas.microsoft.com/office/drawing/2014/main" id="{EF0FFD8A-05B4-2B45-8B18-B94C4326C1F2}"/>
              </a:ext>
            </a:extLst>
          </p:cNvPr>
          <p:cNvSpPr>
            <a:spLocks noGrp="1"/>
          </p:cNvSpPr>
          <p:nvPr>
            <p:ph sz="quarter" idx="4"/>
          </p:nvPr>
        </p:nvSpPr>
        <p:spPr>
          <a:xfrm>
            <a:off x="5595937" y="2212467"/>
            <a:ext cx="5216526" cy="355650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a:extLst>
              <a:ext uri="{FF2B5EF4-FFF2-40B4-BE49-F238E27FC236}">
                <a16:creationId xmlns:a16="http://schemas.microsoft.com/office/drawing/2014/main" id="{A6A332F5-3942-9D42-9C33-BEDA9798B1D4}"/>
              </a:ext>
            </a:extLst>
          </p:cNvPr>
          <p:cNvSpPr>
            <a:spLocks noGrp="1"/>
          </p:cNvSpPr>
          <p:nvPr>
            <p:ph type="dt" sz="half" idx="10"/>
          </p:nvPr>
        </p:nvSpPr>
        <p:spPr/>
        <p:txBody>
          <a:bodyPr/>
          <a:lstStyle/>
          <a:p>
            <a:fld id="{3C03CAD8-6487-DA47-B756-B055788A143A}" type="datetime1">
              <a:rPr lang="en-US" smtClean="0"/>
              <a:t>5/16/2022</a:t>
            </a:fld>
            <a:endParaRPr lang="en-US"/>
          </a:p>
        </p:txBody>
      </p:sp>
      <p:sp>
        <p:nvSpPr>
          <p:cNvPr id="8" name="Footer Placeholder 7">
            <a:extLst>
              <a:ext uri="{FF2B5EF4-FFF2-40B4-BE49-F238E27FC236}">
                <a16:creationId xmlns:a16="http://schemas.microsoft.com/office/drawing/2014/main" id="{035002FD-2CEB-4542-B31E-4AC32DA751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8CE8B7-2398-9E4C-95D9-61EE0FA525CC}"/>
              </a:ext>
            </a:extLst>
          </p:cNvPr>
          <p:cNvSpPr>
            <a:spLocks noGrp="1"/>
          </p:cNvSpPr>
          <p:nvPr>
            <p:ph type="sldNum" sz="quarter" idx="12"/>
          </p:nvPr>
        </p:nvSpPr>
        <p:spPr/>
        <p:txBody>
          <a:bodyPr/>
          <a:lstStyle/>
          <a:p>
            <a:fld id="{BB20AD80-7B76-0748-87BC-23DBE05348E2}" type="slidenum">
              <a:rPr lang="en-US" smtClean="0"/>
              <a:t>‹#›</a:t>
            </a:fld>
            <a:endParaRPr lang="en-US"/>
          </a:p>
        </p:txBody>
      </p:sp>
      <p:sp>
        <p:nvSpPr>
          <p:cNvPr id="10" name="Title 1">
            <a:extLst>
              <a:ext uri="{FF2B5EF4-FFF2-40B4-BE49-F238E27FC236}">
                <a16:creationId xmlns:a16="http://schemas.microsoft.com/office/drawing/2014/main" id="{8EA46B5E-D9D6-8A40-9C86-F294FE6B025D}"/>
              </a:ext>
            </a:extLst>
          </p:cNvPr>
          <p:cNvSpPr>
            <a:spLocks noGrp="1"/>
          </p:cNvSpPr>
          <p:nvPr>
            <p:ph type="title"/>
          </p:nvPr>
        </p:nvSpPr>
        <p:spPr>
          <a:xfrm>
            <a:off x="272403" y="268360"/>
            <a:ext cx="8498735" cy="943436"/>
          </a:xfrm>
        </p:spPr>
        <p:txBody>
          <a:bodyPr/>
          <a:lstStyle/>
          <a:p>
            <a:r>
              <a:rPr lang="en-US" smtClean="0"/>
              <a:t>Click to edit Master title style</a:t>
            </a:r>
            <a:endParaRPr lang="en-US"/>
          </a:p>
        </p:txBody>
      </p:sp>
    </p:spTree>
    <p:extLst>
      <p:ext uri="{BB962C8B-B14F-4D97-AF65-F5344CB8AC3E}">
        <p14:creationId xmlns:p14="http://schemas.microsoft.com/office/powerpoint/2010/main" val="2696142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42D5F-AE53-5642-8FFA-2F2CE6F53C76}"/>
              </a:ext>
            </a:extLst>
          </p:cNvPr>
          <p:cNvSpPr>
            <a:spLocks noGrp="1"/>
          </p:cNvSpPr>
          <p:nvPr>
            <p:ph type="title"/>
          </p:nvPr>
        </p:nvSpPr>
        <p:spPr/>
        <p:txBody>
          <a:bodyPr/>
          <a:lstStyle/>
          <a:p>
            <a:r>
              <a:rPr lang="en-US" smtClean="0"/>
              <a:t>Click to edit Master title style</a:t>
            </a:r>
            <a:endParaRPr lang="en-US"/>
          </a:p>
        </p:txBody>
      </p:sp>
      <p:sp>
        <p:nvSpPr>
          <p:cNvPr id="3" name="Date Placeholder 2">
            <a:extLst>
              <a:ext uri="{FF2B5EF4-FFF2-40B4-BE49-F238E27FC236}">
                <a16:creationId xmlns:a16="http://schemas.microsoft.com/office/drawing/2014/main" id="{1FF6C963-0409-9B4D-B16C-AE0477DA8B15}"/>
              </a:ext>
            </a:extLst>
          </p:cNvPr>
          <p:cNvSpPr>
            <a:spLocks noGrp="1"/>
          </p:cNvSpPr>
          <p:nvPr>
            <p:ph type="dt" sz="half" idx="10"/>
          </p:nvPr>
        </p:nvSpPr>
        <p:spPr/>
        <p:txBody>
          <a:bodyPr/>
          <a:lstStyle/>
          <a:p>
            <a:fld id="{6A794A03-041D-1A40-AAE3-9507CB640D25}" type="datetime1">
              <a:rPr lang="en-US" smtClean="0"/>
              <a:t>5/16/2022</a:t>
            </a:fld>
            <a:endParaRPr lang="en-US"/>
          </a:p>
        </p:txBody>
      </p:sp>
      <p:sp>
        <p:nvSpPr>
          <p:cNvPr id="4" name="Footer Placeholder 3">
            <a:extLst>
              <a:ext uri="{FF2B5EF4-FFF2-40B4-BE49-F238E27FC236}">
                <a16:creationId xmlns:a16="http://schemas.microsoft.com/office/drawing/2014/main" id="{ACFE3174-E905-CE4E-B515-9088E92F86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42F475-1440-C241-952F-C18CE988EF93}"/>
              </a:ext>
            </a:extLst>
          </p:cNvPr>
          <p:cNvSpPr>
            <a:spLocks noGrp="1"/>
          </p:cNvSpPr>
          <p:nvPr>
            <p:ph type="sldNum" sz="quarter" idx="12"/>
          </p:nvPr>
        </p:nvSpPr>
        <p:spPr/>
        <p:txBody>
          <a:bodyPr/>
          <a:lstStyle/>
          <a:p>
            <a:fld id="{BB20AD80-7B76-0748-87BC-23DBE05348E2}" type="slidenum">
              <a:rPr lang="en-US" smtClean="0"/>
              <a:t>‹#›</a:t>
            </a:fld>
            <a:endParaRPr lang="en-US"/>
          </a:p>
        </p:txBody>
      </p:sp>
    </p:spTree>
    <p:extLst>
      <p:ext uri="{BB962C8B-B14F-4D97-AF65-F5344CB8AC3E}">
        <p14:creationId xmlns:p14="http://schemas.microsoft.com/office/powerpoint/2010/main" val="45940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82E713-351C-BF41-9D8F-B271C2EB05F9}"/>
              </a:ext>
            </a:extLst>
          </p:cNvPr>
          <p:cNvSpPr>
            <a:spLocks noGrp="1"/>
          </p:cNvSpPr>
          <p:nvPr>
            <p:ph type="dt" sz="half" idx="10"/>
          </p:nvPr>
        </p:nvSpPr>
        <p:spPr/>
        <p:txBody>
          <a:bodyPr/>
          <a:lstStyle/>
          <a:p>
            <a:fld id="{0D269388-5610-3E44-BB25-AC51A0F1E50B}" type="datetime1">
              <a:rPr lang="en-US" smtClean="0"/>
              <a:t>5/16/2022</a:t>
            </a:fld>
            <a:endParaRPr lang="en-US"/>
          </a:p>
        </p:txBody>
      </p:sp>
      <p:sp>
        <p:nvSpPr>
          <p:cNvPr id="3" name="Footer Placeholder 2">
            <a:extLst>
              <a:ext uri="{FF2B5EF4-FFF2-40B4-BE49-F238E27FC236}">
                <a16:creationId xmlns:a16="http://schemas.microsoft.com/office/drawing/2014/main" id="{D3B6C671-A689-FE4D-AF01-8705DBB4F0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678233-BB75-7E44-91EF-C1CF9D564FF0}"/>
              </a:ext>
            </a:extLst>
          </p:cNvPr>
          <p:cNvSpPr>
            <a:spLocks noGrp="1"/>
          </p:cNvSpPr>
          <p:nvPr>
            <p:ph type="sldNum" sz="quarter" idx="12"/>
          </p:nvPr>
        </p:nvSpPr>
        <p:spPr/>
        <p:txBody>
          <a:bodyPr/>
          <a:lstStyle/>
          <a:p>
            <a:fld id="{BB20AD80-7B76-0748-87BC-23DBE05348E2}" type="slidenum">
              <a:rPr lang="en-US" smtClean="0"/>
              <a:t>‹#›</a:t>
            </a:fld>
            <a:endParaRPr lang="en-US"/>
          </a:p>
        </p:txBody>
      </p:sp>
    </p:spTree>
    <p:extLst>
      <p:ext uri="{BB962C8B-B14F-4D97-AF65-F5344CB8AC3E}">
        <p14:creationId xmlns:p14="http://schemas.microsoft.com/office/powerpoint/2010/main" val="267789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8F62C-1AE2-3B41-9C46-F268C490355D}"/>
              </a:ext>
            </a:extLst>
          </p:cNvPr>
          <p:cNvSpPr>
            <a:spLocks noGrp="1"/>
          </p:cNvSpPr>
          <p:nvPr>
            <p:ph type="title"/>
          </p:nvPr>
        </p:nvSpPr>
        <p:spPr>
          <a:xfrm>
            <a:off x="263525" y="457200"/>
            <a:ext cx="4829683" cy="776288"/>
          </a:xfrm>
        </p:spPr>
        <p:txBody>
          <a:bodyPr anchor="b"/>
          <a:lstStyle>
            <a:lvl1pPr>
              <a:defRPr sz="3200"/>
            </a:lvl1pPr>
          </a:lstStyle>
          <a:p>
            <a:r>
              <a:rPr lang="en-US" smtClean="0"/>
              <a:t>Click to edit Master title style</a:t>
            </a:r>
            <a:endParaRPr lang="en-US" dirty="0"/>
          </a:p>
        </p:txBody>
      </p:sp>
      <p:sp>
        <p:nvSpPr>
          <p:cNvPr id="3" name="Content Placeholder 2">
            <a:extLst>
              <a:ext uri="{FF2B5EF4-FFF2-40B4-BE49-F238E27FC236}">
                <a16:creationId xmlns:a16="http://schemas.microsoft.com/office/drawing/2014/main" id="{011BD129-0979-E044-83DA-82AC538C6F8F}"/>
              </a:ext>
            </a:extLst>
          </p:cNvPr>
          <p:cNvSpPr>
            <a:spLocks noGrp="1"/>
          </p:cNvSpPr>
          <p:nvPr>
            <p:ph idx="1"/>
          </p:nvPr>
        </p:nvSpPr>
        <p:spPr>
          <a:xfrm>
            <a:off x="5294377" y="457200"/>
            <a:ext cx="5518086" cy="5311775"/>
          </a:xfrm>
        </p:spPr>
        <p:txBody>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a:extLst>
              <a:ext uri="{FF2B5EF4-FFF2-40B4-BE49-F238E27FC236}">
                <a16:creationId xmlns:a16="http://schemas.microsoft.com/office/drawing/2014/main" id="{4DB5112F-99D0-F04B-8855-0D5E1D30228D}"/>
              </a:ext>
            </a:extLst>
          </p:cNvPr>
          <p:cNvSpPr>
            <a:spLocks noGrp="1"/>
          </p:cNvSpPr>
          <p:nvPr>
            <p:ph type="body" sz="half" idx="2"/>
          </p:nvPr>
        </p:nvSpPr>
        <p:spPr>
          <a:xfrm>
            <a:off x="263525" y="1376363"/>
            <a:ext cx="4829683" cy="43926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13" name="Picture 12">
            <a:extLst>
              <a:ext uri="{FF2B5EF4-FFF2-40B4-BE49-F238E27FC236}">
                <a16:creationId xmlns:a16="http://schemas.microsoft.com/office/drawing/2014/main" id="{85ECB11F-809A-2546-916A-117715E4CA29}"/>
              </a:ext>
            </a:extLst>
          </p:cNvPr>
          <p:cNvPicPr>
            <a:picLocks noChangeAspect="1"/>
          </p:cNvPicPr>
          <p:nvPr userDrawn="1"/>
        </p:nvPicPr>
        <p:blipFill>
          <a:blip r:embed="rId2"/>
          <a:stretch>
            <a:fillRect/>
          </a:stretch>
        </p:blipFill>
        <p:spPr>
          <a:xfrm rot="16200000" flipH="1">
            <a:off x="8428743" y="3094746"/>
            <a:ext cx="6858001" cy="668511"/>
          </a:xfrm>
          <a:prstGeom prst="rect">
            <a:avLst/>
          </a:prstGeom>
        </p:spPr>
      </p:pic>
      <p:sp>
        <p:nvSpPr>
          <p:cNvPr id="19" name="Footer Placeholder 4">
            <a:extLst>
              <a:ext uri="{FF2B5EF4-FFF2-40B4-BE49-F238E27FC236}">
                <a16:creationId xmlns:a16="http://schemas.microsoft.com/office/drawing/2014/main" id="{B9D877B3-5A86-5C44-949C-4BF5B3F4D0F3}"/>
              </a:ext>
            </a:extLst>
          </p:cNvPr>
          <p:cNvSpPr>
            <a:spLocks noGrp="1"/>
          </p:cNvSpPr>
          <p:nvPr>
            <p:ph type="ftr" sz="quarter" idx="3"/>
          </p:nvPr>
        </p:nvSpPr>
        <p:spPr>
          <a:xfrm>
            <a:off x="1870383" y="6417105"/>
            <a:ext cx="4225618" cy="241300"/>
          </a:xfrm>
          <a:prstGeom prst="rect">
            <a:avLst/>
          </a:prstGeom>
        </p:spPr>
        <p:txBody>
          <a:bodyPr vert="horz" lIns="91440" tIns="45720" rIns="91440" bIns="45720" rtlCol="0" anchor="b" anchorCtr="0"/>
          <a:lstStyle>
            <a:lvl1pPr algn="l">
              <a:defRPr sz="1000" b="0" i="0">
                <a:solidFill>
                  <a:schemeClr val="tx1">
                    <a:tint val="75000"/>
                  </a:schemeClr>
                </a:solidFill>
                <a:latin typeface="Helen2 Bg Light" panose="020B0403020202020204" pitchFamily="34" charset="77"/>
              </a:defRPr>
            </a:lvl1pPr>
          </a:lstStyle>
          <a:p>
            <a:endParaRPr lang="en-US" dirty="0"/>
          </a:p>
        </p:txBody>
      </p:sp>
      <p:sp>
        <p:nvSpPr>
          <p:cNvPr id="29" name="Slide Number Placeholder 5">
            <a:extLst>
              <a:ext uri="{FF2B5EF4-FFF2-40B4-BE49-F238E27FC236}">
                <a16:creationId xmlns:a16="http://schemas.microsoft.com/office/drawing/2014/main" id="{8E14A22E-0154-D84F-ACC3-91545A7C056C}"/>
              </a:ext>
            </a:extLst>
          </p:cNvPr>
          <p:cNvSpPr>
            <a:spLocks noGrp="1"/>
          </p:cNvSpPr>
          <p:nvPr>
            <p:ph type="sldNum" sz="quarter" idx="4"/>
          </p:nvPr>
        </p:nvSpPr>
        <p:spPr>
          <a:xfrm>
            <a:off x="10519286" y="6407151"/>
            <a:ext cx="369299" cy="241300"/>
          </a:xfrm>
          <a:prstGeom prst="rect">
            <a:avLst/>
          </a:prstGeom>
        </p:spPr>
        <p:txBody>
          <a:bodyPr vert="horz" lIns="91440" tIns="45720" rIns="91440" bIns="45720" rtlCol="0" anchor="b" anchorCtr="0"/>
          <a:lstStyle>
            <a:lvl1pPr algn="r">
              <a:defRPr sz="1000" b="1" i="0">
                <a:solidFill>
                  <a:srgbClr val="2F447C"/>
                </a:solidFill>
                <a:latin typeface="Helen2 Bg Heavy" panose="020B0604050202020204" pitchFamily="34" charset="0"/>
              </a:defRPr>
            </a:lvl1pPr>
          </a:lstStyle>
          <a:p>
            <a:fld id="{BB20AD80-7B76-0748-87BC-23DBE05348E2}" type="slidenum">
              <a:rPr lang="en-US" smtClean="0"/>
              <a:pPr/>
              <a:t>‹#›</a:t>
            </a:fld>
            <a:endParaRPr lang="en-US" dirty="0"/>
          </a:p>
        </p:txBody>
      </p:sp>
      <p:sp>
        <p:nvSpPr>
          <p:cNvPr id="30" name="TextBox 29">
            <a:extLst>
              <a:ext uri="{FF2B5EF4-FFF2-40B4-BE49-F238E27FC236}">
                <a16:creationId xmlns:a16="http://schemas.microsoft.com/office/drawing/2014/main" id="{B37F97D4-C111-9A40-8514-7319F6CA948B}"/>
              </a:ext>
            </a:extLst>
          </p:cNvPr>
          <p:cNvSpPr txBox="1"/>
          <p:nvPr userDrawn="1"/>
        </p:nvSpPr>
        <p:spPr>
          <a:xfrm>
            <a:off x="6244430" y="6402230"/>
            <a:ext cx="3141336" cy="246221"/>
          </a:xfrm>
          <a:prstGeom prst="rect">
            <a:avLst/>
          </a:prstGeom>
          <a:noFill/>
        </p:spPr>
        <p:txBody>
          <a:bodyPr wrap="square" rtlCol="0">
            <a:spAutoFit/>
          </a:bodyPr>
          <a:lstStyle/>
          <a:p>
            <a:r>
              <a:rPr lang="bg-BG" sz="1000" b="0" i="0" dirty="0">
                <a:solidFill>
                  <a:schemeClr val="bg1">
                    <a:lumMod val="65000"/>
                  </a:schemeClr>
                </a:solidFill>
                <a:latin typeface="Helen2 Bg Light" panose="020B0403020202020204" pitchFamily="34" charset="77"/>
              </a:rPr>
              <a:t>София 1618, ж.к. Овча купел, бул. Монтевидео 21</a:t>
            </a:r>
            <a:endParaRPr lang="en-US" sz="1000" b="0" i="0" dirty="0">
              <a:solidFill>
                <a:schemeClr val="bg1">
                  <a:lumMod val="65000"/>
                </a:schemeClr>
              </a:solidFill>
              <a:latin typeface="Helen2 Bg Light" panose="020B0403020202020204" pitchFamily="34" charset="77"/>
            </a:endParaRPr>
          </a:p>
        </p:txBody>
      </p:sp>
      <p:cxnSp>
        <p:nvCxnSpPr>
          <p:cNvPr id="31" name="Straight Connector 30">
            <a:extLst>
              <a:ext uri="{FF2B5EF4-FFF2-40B4-BE49-F238E27FC236}">
                <a16:creationId xmlns:a16="http://schemas.microsoft.com/office/drawing/2014/main" id="{5A49B150-83C5-A74F-9E7B-DF96068C2988}"/>
              </a:ext>
            </a:extLst>
          </p:cNvPr>
          <p:cNvCxnSpPr>
            <a:cxnSpLocks/>
          </p:cNvCxnSpPr>
          <p:nvPr userDrawn="1"/>
        </p:nvCxnSpPr>
        <p:spPr>
          <a:xfrm>
            <a:off x="9459077" y="6448425"/>
            <a:ext cx="0" cy="139700"/>
          </a:xfrm>
          <a:prstGeom prst="line">
            <a:avLst/>
          </a:prstGeom>
          <a:ln w="9525">
            <a:solidFill>
              <a:srgbClr val="2F447C"/>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43F9A31-3F3E-A44B-AA42-A6DB7A1FA29A}"/>
              </a:ext>
            </a:extLst>
          </p:cNvPr>
          <p:cNvPicPr>
            <a:picLocks noChangeAspect="1"/>
          </p:cNvPicPr>
          <p:nvPr userDrawn="1"/>
        </p:nvPicPr>
        <p:blipFill>
          <a:blip r:embed="rId3"/>
          <a:stretch>
            <a:fillRect/>
          </a:stretch>
        </p:blipFill>
        <p:spPr>
          <a:xfrm>
            <a:off x="263525" y="6276278"/>
            <a:ext cx="971955" cy="321372"/>
          </a:xfrm>
          <a:prstGeom prst="rect">
            <a:avLst/>
          </a:prstGeom>
        </p:spPr>
      </p:pic>
      <p:sp>
        <p:nvSpPr>
          <p:cNvPr id="14" name="Date Placeholder 3">
            <a:extLst>
              <a:ext uri="{FF2B5EF4-FFF2-40B4-BE49-F238E27FC236}">
                <a16:creationId xmlns:a16="http://schemas.microsoft.com/office/drawing/2014/main" id="{55C6E627-8EB8-8B49-95C3-F61C12A25259}"/>
              </a:ext>
            </a:extLst>
          </p:cNvPr>
          <p:cNvSpPr>
            <a:spLocks noGrp="1"/>
          </p:cNvSpPr>
          <p:nvPr>
            <p:ph type="dt" sz="half" idx="10"/>
          </p:nvPr>
        </p:nvSpPr>
        <p:spPr>
          <a:xfrm>
            <a:off x="9385766" y="6407151"/>
            <a:ext cx="793622" cy="241300"/>
          </a:xfrm>
          <a:prstGeom prst="rect">
            <a:avLst/>
          </a:prstGeom>
        </p:spPr>
        <p:txBody>
          <a:bodyPr vert="horz" lIns="91440" tIns="45720" rIns="91440" bIns="45720" rtlCol="0" anchor="b" anchorCtr="0"/>
          <a:lstStyle>
            <a:lvl1pPr algn="r">
              <a:defRPr sz="1000" b="0" i="0">
                <a:solidFill>
                  <a:schemeClr val="tx1">
                    <a:tint val="75000"/>
                  </a:schemeClr>
                </a:solidFill>
                <a:latin typeface="Helen2 Bg Light" panose="020B0403020202020204" pitchFamily="34" charset="77"/>
              </a:defRPr>
            </a:lvl1pPr>
          </a:lstStyle>
          <a:p>
            <a:fld id="{1DAACBC5-5A41-F447-9D7D-0DD7F5925550}" type="datetime1">
              <a:rPr lang="en-US" smtClean="0"/>
              <a:t>5/16/2022</a:t>
            </a:fld>
            <a:endParaRPr lang="en-US" dirty="0"/>
          </a:p>
        </p:txBody>
      </p:sp>
    </p:spTree>
    <p:extLst>
      <p:ext uri="{BB962C8B-B14F-4D97-AF65-F5344CB8AC3E}">
        <p14:creationId xmlns:p14="http://schemas.microsoft.com/office/powerpoint/2010/main" val="3459571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53A95DA-848B-C545-8987-0FCF2AE890A6}"/>
              </a:ext>
            </a:extLst>
          </p:cNvPr>
          <p:cNvSpPr>
            <a:spLocks noGrp="1"/>
          </p:cNvSpPr>
          <p:nvPr>
            <p:ph type="pic" idx="1"/>
          </p:nvPr>
        </p:nvSpPr>
        <p:spPr>
          <a:xfrm>
            <a:off x="5257800" y="457200"/>
            <a:ext cx="5554663" cy="53117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8" name="Title 1">
            <a:extLst>
              <a:ext uri="{FF2B5EF4-FFF2-40B4-BE49-F238E27FC236}">
                <a16:creationId xmlns:a16="http://schemas.microsoft.com/office/drawing/2014/main" id="{47769566-5DD4-8041-9309-3EE6E12C33A0}"/>
              </a:ext>
            </a:extLst>
          </p:cNvPr>
          <p:cNvSpPr>
            <a:spLocks noGrp="1"/>
          </p:cNvSpPr>
          <p:nvPr>
            <p:ph type="title"/>
          </p:nvPr>
        </p:nvSpPr>
        <p:spPr>
          <a:xfrm>
            <a:off x="263525" y="457200"/>
            <a:ext cx="4829683" cy="776288"/>
          </a:xfrm>
        </p:spPr>
        <p:txBody>
          <a:bodyPr anchor="b"/>
          <a:lstStyle>
            <a:lvl1pPr>
              <a:defRPr sz="3200"/>
            </a:lvl1pPr>
          </a:lstStyle>
          <a:p>
            <a:r>
              <a:rPr lang="en-US" smtClean="0"/>
              <a:t>Click to edit Master title style</a:t>
            </a:r>
            <a:endParaRPr lang="en-US" dirty="0"/>
          </a:p>
        </p:txBody>
      </p:sp>
      <p:sp>
        <p:nvSpPr>
          <p:cNvPr id="9" name="Text Placeholder 3">
            <a:extLst>
              <a:ext uri="{FF2B5EF4-FFF2-40B4-BE49-F238E27FC236}">
                <a16:creationId xmlns:a16="http://schemas.microsoft.com/office/drawing/2014/main" id="{521ABA62-BDDA-D44D-8C83-C40FEC671028}"/>
              </a:ext>
            </a:extLst>
          </p:cNvPr>
          <p:cNvSpPr>
            <a:spLocks noGrp="1"/>
          </p:cNvSpPr>
          <p:nvPr>
            <p:ph type="body" sz="half" idx="2"/>
          </p:nvPr>
        </p:nvSpPr>
        <p:spPr>
          <a:xfrm>
            <a:off x="263525" y="1376363"/>
            <a:ext cx="4829683" cy="43926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pic>
        <p:nvPicPr>
          <p:cNvPr id="16" name="Picture 15">
            <a:extLst>
              <a:ext uri="{FF2B5EF4-FFF2-40B4-BE49-F238E27FC236}">
                <a16:creationId xmlns:a16="http://schemas.microsoft.com/office/drawing/2014/main" id="{5961F8FC-0FE3-B246-B4C8-8BD0391207D7}"/>
              </a:ext>
            </a:extLst>
          </p:cNvPr>
          <p:cNvPicPr>
            <a:picLocks noChangeAspect="1"/>
          </p:cNvPicPr>
          <p:nvPr userDrawn="1"/>
        </p:nvPicPr>
        <p:blipFill>
          <a:blip r:embed="rId2"/>
          <a:stretch>
            <a:fillRect/>
          </a:stretch>
        </p:blipFill>
        <p:spPr>
          <a:xfrm rot="16200000" flipH="1">
            <a:off x="8428743" y="3094746"/>
            <a:ext cx="6858001" cy="668511"/>
          </a:xfrm>
          <a:prstGeom prst="rect">
            <a:avLst/>
          </a:prstGeom>
        </p:spPr>
      </p:pic>
      <p:sp>
        <p:nvSpPr>
          <p:cNvPr id="18" name="Footer Placeholder 4">
            <a:extLst>
              <a:ext uri="{FF2B5EF4-FFF2-40B4-BE49-F238E27FC236}">
                <a16:creationId xmlns:a16="http://schemas.microsoft.com/office/drawing/2014/main" id="{80B9F36E-5537-D342-8347-ABC4BA557649}"/>
              </a:ext>
            </a:extLst>
          </p:cNvPr>
          <p:cNvSpPr>
            <a:spLocks noGrp="1"/>
          </p:cNvSpPr>
          <p:nvPr>
            <p:ph type="ftr" sz="quarter" idx="3"/>
          </p:nvPr>
        </p:nvSpPr>
        <p:spPr>
          <a:xfrm>
            <a:off x="1870383" y="6417105"/>
            <a:ext cx="4225618" cy="241300"/>
          </a:xfrm>
          <a:prstGeom prst="rect">
            <a:avLst/>
          </a:prstGeom>
        </p:spPr>
        <p:txBody>
          <a:bodyPr vert="horz" lIns="91440" tIns="45720" rIns="91440" bIns="45720" rtlCol="0" anchor="b" anchorCtr="0"/>
          <a:lstStyle>
            <a:lvl1pPr algn="l">
              <a:defRPr sz="1000" b="0" i="0">
                <a:solidFill>
                  <a:schemeClr val="tx1">
                    <a:tint val="75000"/>
                  </a:schemeClr>
                </a:solidFill>
                <a:latin typeface="Helen2 Bg Light" panose="020B0403020202020204" pitchFamily="34" charset="77"/>
              </a:defRPr>
            </a:lvl1pPr>
          </a:lstStyle>
          <a:p>
            <a:endParaRPr lang="en-US" dirty="0"/>
          </a:p>
        </p:txBody>
      </p:sp>
      <p:sp>
        <p:nvSpPr>
          <p:cNvPr id="30" name="Slide Number Placeholder 5">
            <a:extLst>
              <a:ext uri="{FF2B5EF4-FFF2-40B4-BE49-F238E27FC236}">
                <a16:creationId xmlns:a16="http://schemas.microsoft.com/office/drawing/2014/main" id="{1DB42151-3DCD-5F49-89FD-DD48235131EF}"/>
              </a:ext>
            </a:extLst>
          </p:cNvPr>
          <p:cNvSpPr>
            <a:spLocks noGrp="1"/>
          </p:cNvSpPr>
          <p:nvPr>
            <p:ph type="sldNum" sz="quarter" idx="4"/>
          </p:nvPr>
        </p:nvSpPr>
        <p:spPr>
          <a:xfrm>
            <a:off x="10519286" y="6407151"/>
            <a:ext cx="369299" cy="241300"/>
          </a:xfrm>
          <a:prstGeom prst="rect">
            <a:avLst/>
          </a:prstGeom>
        </p:spPr>
        <p:txBody>
          <a:bodyPr vert="horz" lIns="91440" tIns="45720" rIns="91440" bIns="45720" rtlCol="0" anchor="b" anchorCtr="0"/>
          <a:lstStyle>
            <a:lvl1pPr algn="r">
              <a:defRPr sz="1000" b="1" i="0">
                <a:solidFill>
                  <a:srgbClr val="2F447C"/>
                </a:solidFill>
                <a:latin typeface="Helen2 Bg Heavy" panose="020B0604050202020204" pitchFamily="34" charset="0"/>
              </a:defRPr>
            </a:lvl1pPr>
          </a:lstStyle>
          <a:p>
            <a:fld id="{BB20AD80-7B76-0748-87BC-23DBE05348E2}" type="slidenum">
              <a:rPr lang="en-US" smtClean="0"/>
              <a:pPr/>
              <a:t>‹#›</a:t>
            </a:fld>
            <a:endParaRPr lang="en-US" dirty="0"/>
          </a:p>
        </p:txBody>
      </p:sp>
      <p:sp>
        <p:nvSpPr>
          <p:cNvPr id="31" name="TextBox 30">
            <a:extLst>
              <a:ext uri="{FF2B5EF4-FFF2-40B4-BE49-F238E27FC236}">
                <a16:creationId xmlns:a16="http://schemas.microsoft.com/office/drawing/2014/main" id="{644744FA-A724-C742-BB32-DA18D8366BC9}"/>
              </a:ext>
            </a:extLst>
          </p:cNvPr>
          <p:cNvSpPr txBox="1"/>
          <p:nvPr userDrawn="1"/>
        </p:nvSpPr>
        <p:spPr>
          <a:xfrm>
            <a:off x="6244430" y="6402230"/>
            <a:ext cx="3141336" cy="246221"/>
          </a:xfrm>
          <a:prstGeom prst="rect">
            <a:avLst/>
          </a:prstGeom>
          <a:noFill/>
        </p:spPr>
        <p:txBody>
          <a:bodyPr wrap="square" rtlCol="0">
            <a:spAutoFit/>
          </a:bodyPr>
          <a:lstStyle/>
          <a:p>
            <a:r>
              <a:rPr lang="bg-BG" sz="1000" b="0" i="0" dirty="0">
                <a:solidFill>
                  <a:schemeClr val="bg1">
                    <a:lumMod val="65000"/>
                  </a:schemeClr>
                </a:solidFill>
                <a:latin typeface="Helen2 Bg Light" panose="020B0403020202020204" pitchFamily="34" charset="77"/>
              </a:rPr>
              <a:t>София 1618, ж.к. Овча купел, бул. Монтевидео 21</a:t>
            </a:r>
            <a:endParaRPr lang="en-US" sz="1000" b="0" i="0" dirty="0">
              <a:solidFill>
                <a:schemeClr val="bg1">
                  <a:lumMod val="65000"/>
                </a:schemeClr>
              </a:solidFill>
              <a:latin typeface="Helen2 Bg Light" panose="020B0403020202020204" pitchFamily="34" charset="77"/>
            </a:endParaRPr>
          </a:p>
        </p:txBody>
      </p:sp>
      <p:cxnSp>
        <p:nvCxnSpPr>
          <p:cNvPr id="32" name="Straight Connector 31">
            <a:extLst>
              <a:ext uri="{FF2B5EF4-FFF2-40B4-BE49-F238E27FC236}">
                <a16:creationId xmlns:a16="http://schemas.microsoft.com/office/drawing/2014/main" id="{E4C27F57-862D-174B-93D9-DEFD229F5ACC}"/>
              </a:ext>
            </a:extLst>
          </p:cNvPr>
          <p:cNvCxnSpPr>
            <a:cxnSpLocks/>
          </p:cNvCxnSpPr>
          <p:nvPr userDrawn="1"/>
        </p:nvCxnSpPr>
        <p:spPr>
          <a:xfrm>
            <a:off x="9459077" y="6448425"/>
            <a:ext cx="0" cy="139700"/>
          </a:xfrm>
          <a:prstGeom prst="line">
            <a:avLst/>
          </a:prstGeom>
          <a:ln w="9525">
            <a:solidFill>
              <a:srgbClr val="2F447C"/>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E92646E5-87F3-0B4E-B663-C71527E8F24B}"/>
              </a:ext>
            </a:extLst>
          </p:cNvPr>
          <p:cNvPicPr>
            <a:picLocks noChangeAspect="1"/>
          </p:cNvPicPr>
          <p:nvPr userDrawn="1"/>
        </p:nvPicPr>
        <p:blipFill>
          <a:blip r:embed="rId3"/>
          <a:stretch>
            <a:fillRect/>
          </a:stretch>
        </p:blipFill>
        <p:spPr>
          <a:xfrm>
            <a:off x="263525" y="6276278"/>
            <a:ext cx="971955" cy="321372"/>
          </a:xfrm>
          <a:prstGeom prst="rect">
            <a:avLst/>
          </a:prstGeom>
        </p:spPr>
      </p:pic>
      <p:sp>
        <p:nvSpPr>
          <p:cNvPr id="13" name="Date Placeholder 3">
            <a:extLst>
              <a:ext uri="{FF2B5EF4-FFF2-40B4-BE49-F238E27FC236}">
                <a16:creationId xmlns:a16="http://schemas.microsoft.com/office/drawing/2014/main" id="{A334A742-2791-7F49-91A4-D4E35FAB67DC}"/>
              </a:ext>
            </a:extLst>
          </p:cNvPr>
          <p:cNvSpPr>
            <a:spLocks noGrp="1"/>
          </p:cNvSpPr>
          <p:nvPr>
            <p:ph type="dt" sz="half" idx="10"/>
          </p:nvPr>
        </p:nvSpPr>
        <p:spPr>
          <a:xfrm>
            <a:off x="9385766" y="6407151"/>
            <a:ext cx="793622" cy="241300"/>
          </a:xfrm>
          <a:prstGeom prst="rect">
            <a:avLst/>
          </a:prstGeom>
        </p:spPr>
        <p:txBody>
          <a:bodyPr vert="horz" lIns="91440" tIns="45720" rIns="91440" bIns="45720" rtlCol="0" anchor="b" anchorCtr="0"/>
          <a:lstStyle>
            <a:lvl1pPr algn="r">
              <a:defRPr sz="1000" b="0" i="0">
                <a:solidFill>
                  <a:schemeClr val="tx1">
                    <a:tint val="75000"/>
                  </a:schemeClr>
                </a:solidFill>
                <a:latin typeface="Helen2 Bg Light" panose="020B0403020202020204" pitchFamily="34" charset="77"/>
              </a:defRPr>
            </a:lvl1pPr>
          </a:lstStyle>
          <a:p>
            <a:fld id="{1DAACBC5-5A41-F447-9D7D-0DD7F5925550}" type="datetime1">
              <a:rPr lang="en-US" smtClean="0"/>
              <a:t>5/16/2022</a:t>
            </a:fld>
            <a:endParaRPr lang="en-US" dirty="0"/>
          </a:p>
        </p:txBody>
      </p:sp>
    </p:spTree>
    <p:extLst>
      <p:ext uri="{BB962C8B-B14F-4D97-AF65-F5344CB8AC3E}">
        <p14:creationId xmlns:p14="http://schemas.microsoft.com/office/powerpoint/2010/main" val="2907673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6B09EF-19B4-AC44-8F37-C9A49504E826}"/>
              </a:ext>
            </a:extLst>
          </p:cNvPr>
          <p:cNvSpPr>
            <a:spLocks noGrp="1"/>
          </p:cNvSpPr>
          <p:nvPr>
            <p:ph type="title"/>
          </p:nvPr>
        </p:nvSpPr>
        <p:spPr>
          <a:xfrm>
            <a:off x="272403" y="268360"/>
            <a:ext cx="8498735" cy="943436"/>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a:extLst>
              <a:ext uri="{FF2B5EF4-FFF2-40B4-BE49-F238E27FC236}">
                <a16:creationId xmlns:a16="http://schemas.microsoft.com/office/drawing/2014/main" id="{071FC301-34C4-FA4E-8B1A-EF45718BA92C}"/>
              </a:ext>
            </a:extLst>
          </p:cNvPr>
          <p:cNvSpPr>
            <a:spLocks noGrp="1"/>
          </p:cNvSpPr>
          <p:nvPr>
            <p:ph type="body" idx="1"/>
          </p:nvPr>
        </p:nvSpPr>
        <p:spPr>
          <a:xfrm>
            <a:off x="272403" y="1385067"/>
            <a:ext cx="10540060" cy="438390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7370527-7626-B44E-8CB4-59DA151779DB}"/>
              </a:ext>
            </a:extLst>
          </p:cNvPr>
          <p:cNvSpPr>
            <a:spLocks noGrp="1"/>
          </p:cNvSpPr>
          <p:nvPr>
            <p:ph type="dt" sz="half" idx="2"/>
          </p:nvPr>
        </p:nvSpPr>
        <p:spPr>
          <a:xfrm>
            <a:off x="9385766" y="6407151"/>
            <a:ext cx="793622" cy="241300"/>
          </a:xfrm>
          <a:prstGeom prst="rect">
            <a:avLst/>
          </a:prstGeom>
        </p:spPr>
        <p:txBody>
          <a:bodyPr vert="horz" lIns="91440" tIns="45720" rIns="91440" bIns="45720" rtlCol="0" anchor="b" anchorCtr="0"/>
          <a:lstStyle>
            <a:lvl1pPr algn="r">
              <a:defRPr sz="1000" b="0" i="0">
                <a:solidFill>
                  <a:schemeClr val="tx1">
                    <a:tint val="75000"/>
                  </a:schemeClr>
                </a:solidFill>
                <a:latin typeface="Helen2 Bg Light" panose="020B0403020202020204" pitchFamily="34" charset="77"/>
              </a:defRPr>
            </a:lvl1pPr>
          </a:lstStyle>
          <a:p>
            <a:fld id="{1DAACBC5-5A41-F447-9D7D-0DD7F5925550}" type="datetime1">
              <a:rPr lang="en-US" smtClean="0"/>
              <a:t>5/16/2022</a:t>
            </a:fld>
            <a:endParaRPr lang="en-US" dirty="0"/>
          </a:p>
        </p:txBody>
      </p:sp>
      <p:sp>
        <p:nvSpPr>
          <p:cNvPr id="5" name="Footer Placeholder 4">
            <a:extLst>
              <a:ext uri="{FF2B5EF4-FFF2-40B4-BE49-F238E27FC236}">
                <a16:creationId xmlns:a16="http://schemas.microsoft.com/office/drawing/2014/main" id="{E1E3F104-341B-3B47-AE79-6EEE0FB8046B}"/>
              </a:ext>
            </a:extLst>
          </p:cNvPr>
          <p:cNvSpPr>
            <a:spLocks noGrp="1"/>
          </p:cNvSpPr>
          <p:nvPr>
            <p:ph type="ftr" sz="quarter" idx="3"/>
          </p:nvPr>
        </p:nvSpPr>
        <p:spPr>
          <a:xfrm>
            <a:off x="1627146" y="6417105"/>
            <a:ext cx="4225618" cy="241300"/>
          </a:xfrm>
          <a:prstGeom prst="rect">
            <a:avLst/>
          </a:prstGeom>
        </p:spPr>
        <p:txBody>
          <a:bodyPr vert="horz" lIns="91440" tIns="45720" rIns="91440" bIns="45720" rtlCol="0" anchor="b" anchorCtr="0"/>
          <a:lstStyle>
            <a:lvl1pPr algn="l">
              <a:defRPr sz="1000" b="0" i="0">
                <a:solidFill>
                  <a:schemeClr val="tx1">
                    <a:tint val="75000"/>
                  </a:schemeClr>
                </a:solidFill>
                <a:latin typeface="Helen2 Bg Light" panose="020B0403020202020204" pitchFamily="34" charset="77"/>
              </a:defRPr>
            </a:lvl1pPr>
          </a:lstStyle>
          <a:p>
            <a:endParaRPr lang="en-US" dirty="0"/>
          </a:p>
        </p:txBody>
      </p:sp>
      <p:sp>
        <p:nvSpPr>
          <p:cNvPr id="6" name="Slide Number Placeholder 5">
            <a:extLst>
              <a:ext uri="{FF2B5EF4-FFF2-40B4-BE49-F238E27FC236}">
                <a16:creationId xmlns:a16="http://schemas.microsoft.com/office/drawing/2014/main" id="{A3A5DF6E-1803-984B-ADA8-856CB83F3D6E}"/>
              </a:ext>
            </a:extLst>
          </p:cNvPr>
          <p:cNvSpPr>
            <a:spLocks noGrp="1"/>
          </p:cNvSpPr>
          <p:nvPr>
            <p:ph type="sldNum" sz="quarter" idx="4"/>
          </p:nvPr>
        </p:nvSpPr>
        <p:spPr>
          <a:xfrm>
            <a:off x="10519286" y="6407151"/>
            <a:ext cx="369299" cy="241300"/>
          </a:xfrm>
          <a:prstGeom prst="rect">
            <a:avLst/>
          </a:prstGeom>
        </p:spPr>
        <p:txBody>
          <a:bodyPr vert="horz" lIns="91440" tIns="45720" rIns="91440" bIns="45720" rtlCol="0" anchor="b" anchorCtr="0"/>
          <a:lstStyle>
            <a:lvl1pPr algn="r">
              <a:defRPr sz="1000" b="1" i="0">
                <a:solidFill>
                  <a:srgbClr val="2F447C"/>
                </a:solidFill>
                <a:latin typeface="Helen2 Bg Heavy" panose="020B0604050202020204" pitchFamily="34" charset="0"/>
              </a:defRPr>
            </a:lvl1pPr>
          </a:lstStyle>
          <a:p>
            <a:fld id="{BB20AD80-7B76-0748-87BC-23DBE05348E2}" type="slidenum">
              <a:rPr lang="en-US" smtClean="0"/>
              <a:pPr/>
              <a:t>‹#›</a:t>
            </a:fld>
            <a:endParaRPr lang="en-US" dirty="0"/>
          </a:p>
        </p:txBody>
      </p:sp>
      <p:pic>
        <p:nvPicPr>
          <p:cNvPr id="9" name="Picture 8">
            <a:extLst>
              <a:ext uri="{FF2B5EF4-FFF2-40B4-BE49-F238E27FC236}">
                <a16:creationId xmlns:a16="http://schemas.microsoft.com/office/drawing/2014/main" id="{4DBE5507-239B-3E4E-A8D9-31E5366224B1}"/>
              </a:ext>
            </a:extLst>
          </p:cNvPr>
          <p:cNvPicPr>
            <a:picLocks noChangeAspect="1"/>
          </p:cNvPicPr>
          <p:nvPr userDrawn="1"/>
        </p:nvPicPr>
        <p:blipFill>
          <a:blip r:embed="rId14"/>
          <a:stretch>
            <a:fillRect/>
          </a:stretch>
        </p:blipFill>
        <p:spPr>
          <a:xfrm>
            <a:off x="263525" y="6276278"/>
            <a:ext cx="971955" cy="321372"/>
          </a:xfrm>
          <a:prstGeom prst="rect">
            <a:avLst/>
          </a:prstGeom>
        </p:spPr>
      </p:pic>
      <p:pic>
        <p:nvPicPr>
          <p:cNvPr id="15" name="Picture 14">
            <a:extLst>
              <a:ext uri="{FF2B5EF4-FFF2-40B4-BE49-F238E27FC236}">
                <a16:creationId xmlns:a16="http://schemas.microsoft.com/office/drawing/2014/main" id="{DC222F2F-8B62-814F-AF28-952CBBB0E7DA}"/>
              </a:ext>
            </a:extLst>
          </p:cNvPr>
          <p:cNvPicPr>
            <a:picLocks noChangeAspect="1"/>
          </p:cNvPicPr>
          <p:nvPr userDrawn="1"/>
        </p:nvPicPr>
        <p:blipFill>
          <a:blip r:embed="rId15"/>
          <a:stretch>
            <a:fillRect/>
          </a:stretch>
        </p:blipFill>
        <p:spPr>
          <a:xfrm rot="16200000" flipH="1">
            <a:off x="8428743" y="3094746"/>
            <a:ext cx="6858001" cy="668511"/>
          </a:xfrm>
          <a:prstGeom prst="rect">
            <a:avLst/>
          </a:prstGeom>
        </p:spPr>
      </p:pic>
      <p:sp>
        <p:nvSpPr>
          <p:cNvPr id="7" name="TextBox 6">
            <a:extLst>
              <a:ext uri="{FF2B5EF4-FFF2-40B4-BE49-F238E27FC236}">
                <a16:creationId xmlns:a16="http://schemas.microsoft.com/office/drawing/2014/main" id="{72542F3A-E39E-6F4C-9E50-BD89D42AC5DB}"/>
              </a:ext>
            </a:extLst>
          </p:cNvPr>
          <p:cNvSpPr txBox="1"/>
          <p:nvPr userDrawn="1"/>
        </p:nvSpPr>
        <p:spPr>
          <a:xfrm>
            <a:off x="6244430" y="6402230"/>
            <a:ext cx="3141336" cy="246221"/>
          </a:xfrm>
          <a:prstGeom prst="rect">
            <a:avLst/>
          </a:prstGeom>
          <a:noFill/>
        </p:spPr>
        <p:txBody>
          <a:bodyPr wrap="square" rtlCol="0">
            <a:spAutoFit/>
          </a:bodyPr>
          <a:lstStyle/>
          <a:p>
            <a:r>
              <a:rPr lang="bg-BG" sz="1000" b="0" i="0" dirty="0">
                <a:solidFill>
                  <a:schemeClr val="bg1">
                    <a:lumMod val="65000"/>
                  </a:schemeClr>
                </a:solidFill>
                <a:latin typeface="Helen2 Bg Light" panose="020B0403020202020204" pitchFamily="34" charset="77"/>
              </a:rPr>
              <a:t>София 1618, ж.к. Овча купел, бул. Монтевидео 21</a:t>
            </a:r>
            <a:endParaRPr lang="en-US" sz="1000" b="0" i="0" dirty="0">
              <a:solidFill>
                <a:schemeClr val="bg1">
                  <a:lumMod val="65000"/>
                </a:schemeClr>
              </a:solidFill>
              <a:latin typeface="Helen2 Bg Light" panose="020B0403020202020204" pitchFamily="34" charset="77"/>
            </a:endParaRPr>
          </a:p>
        </p:txBody>
      </p:sp>
      <p:cxnSp>
        <p:nvCxnSpPr>
          <p:cNvPr id="13" name="Straight Connector 12">
            <a:extLst>
              <a:ext uri="{FF2B5EF4-FFF2-40B4-BE49-F238E27FC236}">
                <a16:creationId xmlns:a16="http://schemas.microsoft.com/office/drawing/2014/main" id="{7AD28EEB-7D6E-D84C-ABA9-91FC4761CD6A}"/>
              </a:ext>
            </a:extLst>
          </p:cNvPr>
          <p:cNvCxnSpPr>
            <a:cxnSpLocks/>
          </p:cNvCxnSpPr>
          <p:nvPr userDrawn="1"/>
        </p:nvCxnSpPr>
        <p:spPr>
          <a:xfrm>
            <a:off x="9459077" y="6448425"/>
            <a:ext cx="0" cy="139700"/>
          </a:xfrm>
          <a:prstGeom prst="line">
            <a:avLst/>
          </a:prstGeom>
          <a:ln w="9525">
            <a:solidFill>
              <a:srgbClr val="2F447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AE57B6D-EC8B-814F-B12C-109F05E17EDB}"/>
              </a:ext>
            </a:extLst>
          </p:cNvPr>
          <p:cNvPicPr>
            <a:picLocks noChangeAspect="1"/>
          </p:cNvPicPr>
          <p:nvPr userDrawn="1"/>
        </p:nvPicPr>
        <p:blipFill>
          <a:blip r:embed="rId16"/>
          <a:stretch>
            <a:fillRect/>
          </a:stretch>
        </p:blipFill>
        <p:spPr>
          <a:xfrm>
            <a:off x="10213763" y="326894"/>
            <a:ext cx="586708" cy="103261"/>
          </a:xfrm>
          <a:prstGeom prst="rect">
            <a:avLst/>
          </a:prstGeom>
        </p:spPr>
      </p:pic>
    </p:spTree>
    <p:extLst>
      <p:ext uri="{BB962C8B-B14F-4D97-AF65-F5344CB8AC3E}">
        <p14:creationId xmlns:p14="http://schemas.microsoft.com/office/powerpoint/2010/main" val="1575460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hf hdr="0"/>
  <p:txStyles>
    <p:titleStyle>
      <a:lvl1pPr algn="l" defTabSz="914400" rtl="0" eaLnBrk="1" latinLnBrk="0" hangingPunct="1">
        <a:lnSpc>
          <a:spcPct val="90000"/>
        </a:lnSpc>
        <a:spcBef>
          <a:spcPct val="0"/>
        </a:spcBef>
        <a:buNone/>
        <a:defRPr sz="4000" b="0" i="0" kern="1200">
          <a:solidFill>
            <a:srgbClr val="2F447C"/>
          </a:solidFill>
          <a:latin typeface="Helen2 Bg Light" panose="020B04030202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rgbClr val="2F447C"/>
          </a:solidFill>
          <a:latin typeface="Helen2 Bg" panose="020B060405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b="0" i="0" kern="1200">
          <a:solidFill>
            <a:srgbClr val="2F447C"/>
          </a:solidFill>
          <a:latin typeface="Helen2 Bg Medium" panose="020B060405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i="0" kern="1200">
          <a:solidFill>
            <a:srgbClr val="2F447C"/>
          </a:solidFill>
          <a:latin typeface="Helen2 Bg" panose="020B060405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1" i="0" kern="1200">
          <a:solidFill>
            <a:srgbClr val="2F447C"/>
          </a:solidFill>
          <a:latin typeface="Helen2 Bg Heavy" panose="020B060405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1" i="0" kern="1200">
          <a:solidFill>
            <a:srgbClr val="2F447C"/>
          </a:solidFill>
          <a:latin typeface="Helen2 Bg Heavy" panose="020B060405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75" userDrawn="1">
          <p15:clr>
            <a:srgbClr val="F26B43"/>
          </p15:clr>
        </p15:guide>
        <p15:guide id="3" orient="horz" pos="4156" userDrawn="1">
          <p15:clr>
            <a:srgbClr val="F26B43"/>
          </p15:clr>
        </p15:guide>
        <p15:guide id="4" pos="166" userDrawn="1">
          <p15:clr>
            <a:srgbClr val="F26B43"/>
          </p15:clr>
        </p15:guide>
        <p15:guide id="5" pos="7242" userDrawn="1">
          <p15:clr>
            <a:srgbClr val="F26B43"/>
          </p15:clr>
        </p15:guide>
        <p15:guide id="6" pos="3840" userDrawn="1">
          <p15:clr>
            <a:srgbClr val="F26B43"/>
          </p15:clr>
        </p15:guide>
        <p15:guide id="7" orient="horz" pos="777" userDrawn="1">
          <p15:clr>
            <a:srgbClr val="F26B43"/>
          </p15:clr>
        </p15:guide>
        <p15:guide id="8" orient="horz" pos="867" userDrawn="1">
          <p15:clr>
            <a:srgbClr val="F26B43"/>
          </p15:clr>
        </p15:guide>
        <p15:guide id="9" orient="horz" pos="3634" userDrawn="1">
          <p15:clr>
            <a:srgbClr val="F26B43"/>
          </p15:clr>
        </p15:guide>
        <p15:guide id="10" pos="681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9.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835A-8CD0-454E-83DE-B235D2246122}"/>
              </a:ext>
            </a:extLst>
          </p:cNvPr>
          <p:cNvSpPr>
            <a:spLocks noGrp="1"/>
          </p:cNvSpPr>
          <p:nvPr>
            <p:ph type="ctrTitle"/>
          </p:nvPr>
        </p:nvSpPr>
        <p:spPr>
          <a:xfrm>
            <a:off x="1166786" y="1525481"/>
            <a:ext cx="10550769" cy="1727162"/>
          </a:xfrm>
        </p:spPr>
        <p:txBody>
          <a:bodyPr/>
          <a:lstStyle/>
          <a:p>
            <a:pPr>
              <a:defRPr/>
            </a:pPr>
            <a:r>
              <a:rPr lang="en-US" dirty="0">
                <a:latin typeface="Arial" pitchFamily="34" charset="0"/>
                <a:cs typeface="Arial" pitchFamily="34" charset="0"/>
              </a:rPr>
              <a:t>Open </a:t>
            </a:r>
            <a:r>
              <a:rPr lang="en-US" dirty="0" smtClean="0">
                <a:latin typeface="Arial" pitchFamily="34" charset="0"/>
                <a:cs typeface="Arial" pitchFamily="34" charset="0"/>
              </a:rPr>
              <a:t>Science</a:t>
            </a:r>
            <a:r>
              <a:rPr lang="bg-BG" dirty="0" smtClean="0">
                <a:latin typeface="Arial" pitchFamily="34" charset="0"/>
                <a:cs typeface="Arial" pitchFamily="34" charset="0"/>
              </a:rPr>
              <a:t> </a:t>
            </a:r>
            <a:r>
              <a:rPr lang="en-US" dirty="0" smtClean="0">
                <a:latin typeface="Arial" pitchFamily="34" charset="0"/>
                <a:cs typeface="Arial" pitchFamily="34" charset="0"/>
              </a:rPr>
              <a:t>at </a:t>
            </a:r>
            <a:br>
              <a:rPr lang="en-US" dirty="0" smtClean="0">
                <a:latin typeface="Arial" pitchFamily="34" charset="0"/>
                <a:cs typeface="Arial" pitchFamily="34" charset="0"/>
              </a:rPr>
            </a:br>
            <a:r>
              <a:rPr lang="en-US" dirty="0" smtClean="0">
                <a:latin typeface="Arial" pitchFamily="34" charset="0"/>
                <a:cs typeface="Arial" pitchFamily="34" charset="0"/>
              </a:rPr>
              <a:t>New Bulgarian University</a:t>
            </a:r>
            <a:endParaRPr lang="en-US" sz="4000" kern="0" dirty="0">
              <a:latin typeface="Arial" pitchFamily="34" charset="0"/>
              <a:cs typeface="Arial" pitchFamily="34" charset="0"/>
            </a:endParaRPr>
          </a:p>
        </p:txBody>
      </p:sp>
      <p:sp>
        <p:nvSpPr>
          <p:cNvPr id="3" name="Subtitle 2">
            <a:extLst>
              <a:ext uri="{FF2B5EF4-FFF2-40B4-BE49-F238E27FC236}">
                <a16:creationId xmlns:a16="http://schemas.microsoft.com/office/drawing/2014/main" id="{E05B630D-C887-F94C-BF81-C65A0F43D350}"/>
              </a:ext>
            </a:extLst>
          </p:cNvPr>
          <p:cNvSpPr>
            <a:spLocks noGrp="1"/>
          </p:cNvSpPr>
          <p:nvPr>
            <p:ph type="subTitle" idx="1"/>
          </p:nvPr>
        </p:nvSpPr>
        <p:spPr>
          <a:xfrm>
            <a:off x="1557196" y="3943350"/>
            <a:ext cx="9144000" cy="847970"/>
          </a:xfrm>
        </p:spPr>
        <p:txBody>
          <a:bodyPr>
            <a:normAutofit/>
          </a:bodyPr>
          <a:lstStyle/>
          <a:p>
            <a:pPr eaLnBrk="0" fontAlgn="base" hangingPunct="0">
              <a:spcBef>
                <a:spcPts val="0"/>
              </a:spcBef>
            </a:pPr>
            <a:r>
              <a:rPr lang="en-US" dirty="0" smtClean="0">
                <a:latin typeface="Arial" pitchFamily="34" charset="0"/>
                <a:cs typeface="Arial" pitchFamily="34" charset="0"/>
              </a:rPr>
              <a:t>.............................................................….</a:t>
            </a:r>
          </a:p>
          <a:p>
            <a:pPr eaLnBrk="0" fontAlgn="base" hangingPunct="0">
              <a:spcBef>
                <a:spcPts val="0"/>
              </a:spcBef>
            </a:pPr>
            <a:r>
              <a:rPr lang="en-US" smtClean="0">
                <a:latin typeface="Arial" pitchFamily="34" charset="0"/>
                <a:cs typeface="Arial" pitchFamily="34" charset="0"/>
              </a:rPr>
              <a:t>Radostina </a:t>
            </a:r>
            <a:r>
              <a:rPr lang="en-US" dirty="0" smtClean="0">
                <a:latin typeface="Arial" pitchFamily="34" charset="0"/>
                <a:cs typeface="Arial" pitchFamily="34" charset="0"/>
              </a:rPr>
              <a:t>Todorova, PhD, Library Director</a:t>
            </a:r>
          </a:p>
        </p:txBody>
      </p:sp>
    </p:spTree>
    <p:extLst>
      <p:ext uri="{BB962C8B-B14F-4D97-AF65-F5344CB8AC3E}">
        <p14:creationId xmlns:p14="http://schemas.microsoft.com/office/powerpoint/2010/main" val="4436610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3" y="268360"/>
            <a:ext cx="11373497" cy="943436"/>
          </a:xfrm>
        </p:spPr>
        <p:txBody>
          <a:bodyPr>
            <a:normAutofit fontScale="90000"/>
          </a:bodyPr>
          <a:lstStyle/>
          <a:p>
            <a:r>
              <a:rPr lang="en-US" dirty="0" smtClean="0">
                <a:latin typeface="Arial" pitchFamily="34" charset="0"/>
                <a:cs typeface="Arial" pitchFamily="34" charset="0"/>
              </a:rPr>
              <a:t>History of Scholar </a:t>
            </a:r>
            <a:r>
              <a:rPr lang="en-US" dirty="0">
                <a:latin typeface="Arial" pitchFamily="34" charset="0"/>
                <a:cs typeface="Arial" pitchFamily="34" charset="0"/>
              </a:rPr>
              <a:t>Electronic </a:t>
            </a:r>
            <a:r>
              <a:rPr lang="en-US" dirty="0" smtClean="0">
                <a:latin typeface="Arial" pitchFamily="34" charset="0"/>
                <a:cs typeface="Arial" pitchFamily="34" charset="0"/>
              </a:rPr>
              <a:t>Repository of </a:t>
            </a:r>
            <a:r>
              <a:rPr lang="en-US" dirty="0">
                <a:latin typeface="Arial" pitchFamily="34" charset="0"/>
                <a:cs typeface="Arial" pitchFamily="34" charset="0"/>
              </a:rPr>
              <a:t>the </a:t>
            </a:r>
            <a:r>
              <a:rPr lang="en-US" dirty="0" smtClean="0">
                <a:latin typeface="Arial" pitchFamily="34" charset="0"/>
                <a:cs typeface="Arial" pitchFamily="34" charset="0"/>
              </a:rPr>
              <a:t>NBU</a:t>
            </a:r>
            <a:endParaRPr lang="en-US" dirty="0">
              <a:latin typeface="Arial" pitchFamily="34" charset="0"/>
              <a:cs typeface="Arial" pitchFamily="34" charset="0"/>
            </a:endParaRPr>
          </a:p>
        </p:txBody>
      </p:sp>
      <p:sp>
        <p:nvSpPr>
          <p:cNvPr id="3" name="Content Placeholder 2"/>
          <p:cNvSpPr>
            <a:spLocks noGrp="1"/>
          </p:cNvSpPr>
          <p:nvPr>
            <p:ph idx="1"/>
          </p:nvPr>
        </p:nvSpPr>
        <p:spPr/>
        <p:txBody>
          <a:bodyPr>
            <a:normAutofit fontScale="92500" lnSpcReduction="20000"/>
          </a:bodyPr>
          <a:lstStyle/>
          <a:p>
            <a:r>
              <a:rPr lang="en-US" dirty="0">
                <a:latin typeface="Arial" pitchFamily="34" charset="0"/>
                <a:cs typeface="Arial" pitchFamily="34" charset="0"/>
              </a:rPr>
              <a:t>The project was implemented under the HESP </a:t>
            </a:r>
            <a:r>
              <a:rPr lang="en-US" dirty="0" err="1">
                <a:latin typeface="Arial" pitchFamily="34" charset="0"/>
                <a:cs typeface="Arial" pitchFamily="34" charset="0"/>
              </a:rPr>
              <a:t>programme</a:t>
            </a:r>
            <a:r>
              <a:rPr lang="en-US" dirty="0">
                <a:latin typeface="Arial" pitchFamily="34" charset="0"/>
                <a:cs typeface="Arial" pitchFamily="34" charset="0"/>
              </a:rPr>
              <a:t> of the Open Society Institute. </a:t>
            </a:r>
            <a:endParaRPr lang="en-US" dirty="0" smtClean="0">
              <a:latin typeface="Arial" pitchFamily="34" charset="0"/>
              <a:cs typeface="Arial" pitchFamily="34" charset="0"/>
            </a:endParaRPr>
          </a:p>
          <a:p>
            <a:r>
              <a:rPr lang="en-US" dirty="0">
                <a:latin typeface="Arial" pitchFamily="34" charset="0"/>
                <a:cs typeface="Arial" pitchFamily="34" charset="0"/>
              </a:rPr>
              <a:t>In 2005, a dedicated server was set up and a workshop was held for the </a:t>
            </a:r>
            <a:r>
              <a:rPr lang="en-US" dirty="0" smtClean="0">
                <a:latin typeface="Arial" pitchFamily="34" charset="0"/>
                <a:cs typeface="Arial" pitchFamily="34" charset="0"/>
              </a:rPr>
              <a:t>team creating </a:t>
            </a:r>
            <a:r>
              <a:rPr lang="en-US" dirty="0">
                <a:latin typeface="Arial" pitchFamily="34" charset="0"/>
                <a:cs typeface="Arial" pitchFamily="34" charset="0"/>
              </a:rPr>
              <a:t>the repository. </a:t>
            </a:r>
            <a:endParaRPr lang="en-US" dirty="0" smtClean="0">
              <a:latin typeface="Arial" pitchFamily="34" charset="0"/>
              <a:cs typeface="Arial" pitchFamily="34" charset="0"/>
            </a:endParaRPr>
          </a:p>
          <a:p>
            <a:r>
              <a:rPr lang="en-US" dirty="0">
                <a:latin typeface="Arial" pitchFamily="34" charset="0"/>
                <a:cs typeface="Arial" pitchFamily="34" charset="0"/>
              </a:rPr>
              <a:t>In 2006 </a:t>
            </a:r>
            <a:r>
              <a:rPr lang="en-US" dirty="0" err="1">
                <a:latin typeface="Arial" pitchFamily="34" charset="0"/>
                <a:cs typeface="Arial" pitchFamily="34" charset="0"/>
              </a:rPr>
              <a:t>Eprints</a:t>
            </a:r>
            <a:r>
              <a:rPr lang="en-US" dirty="0">
                <a:latin typeface="Arial" pitchFamily="34" charset="0"/>
                <a:cs typeface="Arial" pitchFamily="34" charset="0"/>
              </a:rPr>
              <a:t>, the open source software chosen by the NBU, was installed using the original English interface. </a:t>
            </a:r>
            <a:endParaRPr lang="en-US" dirty="0" smtClean="0">
              <a:latin typeface="Arial" pitchFamily="34" charset="0"/>
              <a:cs typeface="Arial" pitchFamily="34" charset="0"/>
            </a:endParaRPr>
          </a:p>
          <a:p>
            <a:r>
              <a:rPr lang="en-US" dirty="0">
                <a:latin typeface="Arial" pitchFamily="34" charset="0"/>
                <a:cs typeface="Arial" pitchFamily="34" charset="0"/>
              </a:rPr>
              <a:t>A team of administrator and archive manager has been formed. </a:t>
            </a:r>
            <a:endParaRPr lang="en-US" dirty="0" smtClean="0">
              <a:latin typeface="Arial" pitchFamily="34" charset="0"/>
              <a:cs typeface="Arial" pitchFamily="34" charset="0"/>
            </a:endParaRPr>
          </a:p>
          <a:p>
            <a:r>
              <a:rPr lang="en-US" dirty="0">
                <a:latin typeface="Arial" pitchFamily="34" charset="0"/>
                <a:cs typeface="Arial" pitchFamily="34" charset="0"/>
              </a:rPr>
              <a:t>Deposit rules and a deposit agreement are developed and signed electronically between the NBU and the author. </a:t>
            </a:r>
            <a:endParaRPr lang="en-US" dirty="0" smtClean="0">
              <a:latin typeface="Arial" pitchFamily="34" charset="0"/>
              <a:cs typeface="Arial" pitchFamily="34" charset="0"/>
            </a:endParaRPr>
          </a:p>
          <a:p>
            <a:r>
              <a:rPr lang="en-US" dirty="0">
                <a:latin typeface="Arial" pitchFamily="34" charset="0"/>
                <a:cs typeface="Arial" pitchFamily="34" charset="0"/>
              </a:rPr>
              <a:t>A job guide designed for university lecturers and students was compiled in 2007. </a:t>
            </a:r>
            <a:endParaRPr lang="en-US" dirty="0" smtClean="0">
              <a:latin typeface="Arial" pitchFamily="34" charset="0"/>
              <a:cs typeface="Arial" pitchFamily="34" charset="0"/>
            </a:endParaRPr>
          </a:p>
          <a:p>
            <a:r>
              <a:rPr lang="en-US" dirty="0">
                <a:latin typeface="Arial" pitchFamily="34" charset="0"/>
                <a:cs typeface="Arial" pitchFamily="34" charset="0"/>
              </a:rPr>
              <a:t>In the year 2007, </a:t>
            </a:r>
            <a:r>
              <a:rPr lang="en-US" dirty="0" smtClean="0">
                <a:latin typeface="Arial" pitchFamily="34" charset="0"/>
                <a:cs typeface="Arial" pitchFamily="34" charset="0"/>
              </a:rPr>
              <a:t>experimental </a:t>
            </a:r>
            <a:r>
              <a:rPr lang="en-US" dirty="0">
                <a:latin typeface="Arial" pitchFamily="34" charset="0"/>
                <a:cs typeface="Arial" pitchFamily="34" charset="0"/>
              </a:rPr>
              <a:t>deposit of materials in the archive began</a:t>
            </a:r>
            <a:r>
              <a:rPr lang="en-US" dirty="0" smtClean="0">
                <a:latin typeface="Arial" pitchFamily="34" charset="0"/>
                <a:cs typeface="Arial" pitchFamily="34" charset="0"/>
              </a:rPr>
              <a:t>.</a:t>
            </a:r>
          </a:p>
          <a:p>
            <a:r>
              <a:rPr lang="en-US" dirty="0"/>
              <a:t>The repository is registered in </a:t>
            </a:r>
            <a:r>
              <a:rPr lang="en-US" dirty="0" err="1"/>
              <a:t>OpenDOAR</a:t>
            </a:r>
            <a:r>
              <a:rPr lang="en-US" dirty="0"/>
              <a:t> under the name New Bulgarian University Scholar Electronic Repository.</a:t>
            </a:r>
            <a:endParaRPr lang="ru-RU"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10</a:t>
            </a:fld>
            <a:endParaRPr lang="en-US"/>
          </a:p>
        </p:txBody>
      </p:sp>
    </p:spTree>
    <p:extLst>
      <p:ext uri="{BB962C8B-B14F-4D97-AF65-F5344CB8AC3E}">
        <p14:creationId xmlns:p14="http://schemas.microsoft.com/office/powerpoint/2010/main" val="17106565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3" y="154060"/>
            <a:ext cx="11373497" cy="943436"/>
          </a:xfrm>
        </p:spPr>
        <p:txBody>
          <a:bodyPr>
            <a:normAutofit/>
          </a:bodyPr>
          <a:lstStyle/>
          <a:p>
            <a:r>
              <a:rPr lang="en-US" dirty="0" smtClean="0">
                <a:latin typeface="Arial" pitchFamily="34" charset="0"/>
                <a:cs typeface="Arial" pitchFamily="34" charset="0"/>
              </a:rPr>
              <a:t>Scholar </a:t>
            </a:r>
            <a:r>
              <a:rPr lang="en-US" dirty="0">
                <a:latin typeface="Arial" pitchFamily="34" charset="0"/>
                <a:cs typeface="Arial" pitchFamily="34" charset="0"/>
              </a:rPr>
              <a:t>Electronic </a:t>
            </a:r>
            <a:r>
              <a:rPr lang="en-US" dirty="0" smtClean="0">
                <a:latin typeface="Arial" pitchFamily="34" charset="0"/>
                <a:cs typeface="Arial" pitchFamily="34" charset="0"/>
              </a:rPr>
              <a:t>Repository of </a:t>
            </a:r>
            <a:r>
              <a:rPr lang="en-US" dirty="0">
                <a:latin typeface="Arial" pitchFamily="34" charset="0"/>
                <a:cs typeface="Arial" pitchFamily="34" charset="0"/>
              </a:rPr>
              <a:t>the </a:t>
            </a:r>
            <a:r>
              <a:rPr lang="en-US" dirty="0" smtClean="0">
                <a:latin typeface="Arial" pitchFamily="34" charset="0"/>
                <a:cs typeface="Arial" pitchFamily="34" charset="0"/>
              </a:rPr>
              <a:t>NBU</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11</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591937460"/>
              </p:ext>
            </p:extLst>
          </p:nvPr>
        </p:nvGraphicFramePr>
        <p:xfrm>
          <a:off x="272403" y="1064054"/>
          <a:ext cx="10427347" cy="5594351"/>
        </p:xfrm>
        <a:graphic>
          <a:graphicData uri="http://schemas.openxmlformats.org/presentationml/2006/ole">
            <mc:AlternateContent xmlns:mc="http://schemas.openxmlformats.org/markup-compatibility/2006">
              <mc:Choice xmlns:v="urn:schemas-microsoft-com:vml" Requires="v">
                <p:oleObj spid="_x0000_s17482" name="Bitmap Image" r:id="rId4" imgW="11403017" imgH="7706801" progId="PBrush">
                  <p:embed/>
                </p:oleObj>
              </mc:Choice>
              <mc:Fallback>
                <p:oleObj name="Bitmap Image" r:id="rId4" imgW="11403017" imgH="7706801" progId="PBrush">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03" y="1064054"/>
                        <a:ext cx="10427347" cy="5594351"/>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87277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Контейнер за долния колонтитул 4"/>
          <p:cNvSpPr>
            <a:spLocks noGrp="1"/>
          </p:cNvSpPr>
          <p:nvPr>
            <p:ph type="ftr" sz="quarter" idx="10"/>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bg-BG" altLang="bg-BG" smtClean="0">
                <a:solidFill>
                  <a:schemeClr val="bg1"/>
                </a:solidFill>
              </a:rPr>
              <a:t>Стр.</a:t>
            </a:r>
            <a:r>
              <a:rPr lang="de-DE" altLang="bg-BG" smtClean="0">
                <a:solidFill>
                  <a:schemeClr val="bg1"/>
                </a:solidFill>
              </a:rPr>
              <a:t> </a:t>
            </a:r>
            <a:fld id="{8465B402-4238-4BA7-BE79-E796E4E054D8}" type="slidenum">
              <a:rPr lang="de-DE" altLang="bg-BG" sz="1400" b="1" smtClean="0">
                <a:solidFill>
                  <a:schemeClr val="bg1"/>
                </a:solidFill>
              </a:rPr>
              <a:pPr/>
              <a:t>12</a:t>
            </a:fld>
            <a:endParaRPr lang="de-DE" altLang="bg-BG" sz="1400" b="1" smtClean="0">
              <a:solidFill>
                <a:schemeClr val="bg1"/>
              </a:solidFill>
            </a:endParaRPr>
          </a:p>
        </p:txBody>
      </p:sp>
      <p:sp>
        <p:nvSpPr>
          <p:cNvPr id="8195" name="Rectangle 2"/>
          <p:cNvSpPr>
            <a:spLocks noGrp="1" noChangeArrowheads="1"/>
          </p:cNvSpPr>
          <p:nvPr>
            <p:ph type="title"/>
          </p:nvPr>
        </p:nvSpPr>
        <p:spPr>
          <a:xfrm>
            <a:off x="543984" y="230189"/>
            <a:ext cx="11114616" cy="1052511"/>
          </a:xfrm>
        </p:spPr>
        <p:txBody>
          <a:bodyPr>
            <a:normAutofit/>
          </a:bodyPr>
          <a:lstStyle/>
          <a:p>
            <a:r>
              <a:rPr lang="en-US" altLang="bg-BG" dirty="0">
                <a:latin typeface="Arial" pitchFamily="34" charset="0"/>
                <a:cs typeface="Arial" pitchFamily="34" charset="0"/>
              </a:rPr>
              <a:t>Record elements in the repository</a:t>
            </a:r>
            <a:endParaRPr lang="bg-BG" altLang="bg-BG" dirty="0" smtClean="0">
              <a:latin typeface="Arial" pitchFamily="34" charset="0"/>
              <a:cs typeface="Arial" pitchFamily="34" charset="0"/>
            </a:endParaRPr>
          </a:p>
        </p:txBody>
      </p:sp>
      <p:sp>
        <p:nvSpPr>
          <p:cNvPr id="8196" name="Rectangle 3"/>
          <p:cNvSpPr>
            <a:spLocks noGrp="1" noChangeArrowheads="1"/>
          </p:cNvSpPr>
          <p:nvPr>
            <p:ph type="body" sz="half" idx="1"/>
          </p:nvPr>
        </p:nvSpPr>
        <p:spPr>
          <a:xfrm>
            <a:off x="7404100" y="1577975"/>
            <a:ext cx="4356100" cy="4311650"/>
          </a:xfrm>
        </p:spPr>
        <p:txBody>
          <a:bodyPr>
            <a:noAutofit/>
          </a:bodyPr>
          <a:lstStyle/>
          <a:p>
            <a:pPr marL="342900" indent="-342900">
              <a:lnSpc>
                <a:spcPct val="100000"/>
              </a:lnSpc>
              <a:spcBef>
                <a:spcPts val="0"/>
              </a:spcBef>
            </a:pPr>
            <a:r>
              <a:rPr lang="en-US" altLang="bg-BG" sz="2200" dirty="0">
                <a:latin typeface="Arial" pitchFamily="34" charset="0"/>
                <a:cs typeface="Arial" pitchFamily="34" charset="0"/>
              </a:rPr>
              <a:t>Title;</a:t>
            </a:r>
          </a:p>
          <a:p>
            <a:pPr marL="342900" indent="-342900">
              <a:lnSpc>
                <a:spcPct val="100000"/>
              </a:lnSpc>
              <a:spcBef>
                <a:spcPts val="0"/>
              </a:spcBef>
            </a:pPr>
            <a:r>
              <a:rPr lang="en-US" altLang="bg-BG" sz="2200" dirty="0">
                <a:latin typeface="Arial" pitchFamily="34" charset="0"/>
                <a:cs typeface="Arial" pitchFamily="34" charset="0"/>
              </a:rPr>
              <a:t>Bibliographical description;</a:t>
            </a:r>
          </a:p>
          <a:p>
            <a:pPr marL="342900" indent="-342900">
              <a:lnSpc>
                <a:spcPct val="100000"/>
              </a:lnSpc>
              <a:spcBef>
                <a:spcPts val="0"/>
              </a:spcBef>
            </a:pPr>
            <a:r>
              <a:rPr lang="en-US" altLang="bg-BG" sz="2200" dirty="0">
                <a:latin typeface="Arial" pitchFamily="34" charset="0"/>
                <a:cs typeface="Arial" pitchFamily="34" charset="0"/>
              </a:rPr>
              <a:t>File format;</a:t>
            </a:r>
          </a:p>
          <a:p>
            <a:pPr marL="342900" indent="-342900">
              <a:lnSpc>
                <a:spcPct val="100000"/>
              </a:lnSpc>
              <a:spcBef>
                <a:spcPts val="0"/>
              </a:spcBef>
            </a:pPr>
            <a:r>
              <a:rPr lang="en-US" altLang="bg-BG" sz="2200" dirty="0">
                <a:latin typeface="Arial" pitchFamily="34" charset="0"/>
                <a:cs typeface="Arial" pitchFamily="34" charset="0"/>
              </a:rPr>
              <a:t>Internet address of the publication;</a:t>
            </a:r>
          </a:p>
          <a:p>
            <a:pPr marL="342900" indent="-342900">
              <a:lnSpc>
                <a:spcPct val="100000"/>
              </a:lnSpc>
              <a:spcBef>
                <a:spcPts val="0"/>
              </a:spcBef>
            </a:pPr>
            <a:r>
              <a:rPr lang="en-US" altLang="bg-BG" sz="2200" dirty="0">
                <a:latin typeface="Arial" pitchFamily="34" charset="0"/>
                <a:cs typeface="Arial" pitchFamily="34" charset="0"/>
              </a:rPr>
              <a:t>Abstract;</a:t>
            </a:r>
          </a:p>
          <a:p>
            <a:pPr marL="342900" indent="-342900">
              <a:lnSpc>
                <a:spcPct val="100000"/>
              </a:lnSpc>
              <a:spcBef>
                <a:spcPts val="0"/>
              </a:spcBef>
            </a:pPr>
            <a:r>
              <a:rPr lang="en-US" altLang="bg-BG" sz="2200" dirty="0">
                <a:latin typeface="Arial" pitchFamily="34" charset="0"/>
                <a:cs typeface="Arial" pitchFamily="34" charset="0"/>
              </a:rPr>
              <a:t>Document type;</a:t>
            </a:r>
          </a:p>
          <a:p>
            <a:pPr marL="342900" indent="-342900">
              <a:lnSpc>
                <a:spcPct val="100000"/>
              </a:lnSpc>
              <a:spcBef>
                <a:spcPts val="0"/>
              </a:spcBef>
            </a:pPr>
            <a:r>
              <a:rPr lang="en-US" altLang="bg-BG" sz="2200" dirty="0">
                <a:latin typeface="Arial" pitchFamily="34" charset="0"/>
                <a:cs typeface="Arial" pitchFamily="34" charset="0"/>
              </a:rPr>
              <a:t> Subject headings;</a:t>
            </a:r>
          </a:p>
          <a:p>
            <a:pPr marL="342900" indent="-342900">
              <a:lnSpc>
                <a:spcPct val="100000"/>
              </a:lnSpc>
              <a:spcBef>
                <a:spcPts val="0"/>
              </a:spcBef>
            </a:pPr>
            <a:r>
              <a:rPr lang="en-US" altLang="bg-BG" sz="2200" dirty="0">
                <a:latin typeface="Arial" pitchFamily="34" charset="0"/>
                <a:cs typeface="Arial" pitchFamily="34" charset="0"/>
              </a:rPr>
              <a:t>Document ID;</a:t>
            </a:r>
          </a:p>
          <a:p>
            <a:pPr marL="342900" indent="-342900">
              <a:lnSpc>
                <a:spcPct val="100000"/>
              </a:lnSpc>
              <a:spcBef>
                <a:spcPts val="0"/>
              </a:spcBef>
            </a:pPr>
            <a:r>
              <a:rPr lang="en-US" altLang="bg-BG" sz="2200" dirty="0">
                <a:latin typeface="Arial" pitchFamily="34" charset="0"/>
                <a:cs typeface="Arial" pitchFamily="34" charset="0"/>
              </a:rPr>
              <a:t>Tt whom deposited;</a:t>
            </a:r>
          </a:p>
          <a:p>
            <a:pPr marL="342900" indent="-342900">
              <a:lnSpc>
                <a:spcPct val="100000"/>
              </a:lnSpc>
              <a:spcBef>
                <a:spcPts val="0"/>
              </a:spcBef>
            </a:pPr>
            <a:r>
              <a:rPr lang="en-US" altLang="bg-BG" sz="2200" dirty="0">
                <a:latin typeface="Arial" pitchFamily="34" charset="0"/>
                <a:cs typeface="Arial" pitchFamily="34" charset="0"/>
              </a:rPr>
              <a:t>When it was deposited;</a:t>
            </a:r>
          </a:p>
          <a:p>
            <a:pPr marL="342900" indent="-342900">
              <a:lnSpc>
                <a:spcPct val="100000"/>
              </a:lnSpc>
              <a:spcBef>
                <a:spcPts val="0"/>
              </a:spcBef>
            </a:pPr>
            <a:r>
              <a:rPr lang="en-US" altLang="bg-BG" sz="2200" dirty="0">
                <a:latin typeface="Arial" pitchFamily="34" charset="0"/>
                <a:cs typeface="Arial" pitchFamily="34" charset="0"/>
              </a:rPr>
              <a:t>When it was modified.</a:t>
            </a:r>
            <a:endParaRPr lang="ru-RU" sz="2200" dirty="0" smtClean="0">
              <a:latin typeface="Arial" pitchFamily="34" charset="0"/>
              <a:cs typeface="Arial" pitchFamily="34" charset="0"/>
            </a:endParaRPr>
          </a:p>
        </p:txBody>
      </p:sp>
      <p:pic>
        <p:nvPicPr>
          <p:cNvPr id="16386" name="Picture 2" descr="C:\Users\Radostina\Desktop\yyy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188" y="1282700"/>
            <a:ext cx="5764400" cy="5375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605593"/>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Development of NBU </a:t>
            </a:r>
            <a:r>
              <a:rPr lang="en-US" dirty="0" smtClean="0">
                <a:latin typeface="Arial" pitchFamily="34" charset="0"/>
                <a:cs typeface="Arial" pitchFamily="34" charset="0"/>
              </a:rPr>
              <a:t>SER</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13</a:t>
            </a:fld>
            <a:endParaRPr lang="en-US"/>
          </a:p>
        </p:txBody>
      </p:sp>
      <p:sp>
        <p:nvSpPr>
          <p:cNvPr id="7" name="Content Placeholder 6"/>
          <p:cNvSpPr>
            <a:spLocks noGrp="1"/>
          </p:cNvSpPr>
          <p:nvPr>
            <p:ph idx="1"/>
          </p:nvPr>
        </p:nvSpPr>
        <p:spPr>
          <a:xfrm>
            <a:off x="811369" y="5795492"/>
            <a:ext cx="10844010" cy="397745"/>
          </a:xfrm>
        </p:spPr>
        <p:txBody>
          <a:bodyPr>
            <a:normAutofit/>
          </a:bodyPr>
          <a:lstStyle/>
          <a:p>
            <a:pPr marL="0" indent="0" algn="ctr">
              <a:buNone/>
            </a:pPr>
            <a:r>
              <a:rPr lang="en-US" sz="2000" dirty="0">
                <a:latin typeface="Arial" pitchFamily="34" charset="0"/>
                <a:cs typeface="Arial" pitchFamily="34" charset="0"/>
              </a:rPr>
              <a:t>Number of deposited documents (cumulated) in the NBU repository</a:t>
            </a:r>
          </a:p>
        </p:txBody>
      </p:sp>
      <p:graphicFrame>
        <p:nvGraphicFramePr>
          <p:cNvPr id="8" name="Диаграма 1"/>
          <p:cNvGraphicFramePr>
            <a:graphicFrameLocks/>
          </p:cNvGraphicFramePr>
          <p:nvPr>
            <p:extLst>
              <p:ext uri="{D42A27DB-BD31-4B8C-83A1-F6EECF244321}">
                <p14:modId xmlns:p14="http://schemas.microsoft.com/office/powerpoint/2010/main" val="3507953060"/>
              </p:ext>
            </p:extLst>
          </p:nvPr>
        </p:nvGraphicFramePr>
        <p:xfrm>
          <a:off x="0" y="1204912"/>
          <a:ext cx="11655379" cy="44481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83012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Popularity of NBU </a:t>
            </a:r>
            <a:r>
              <a:rPr lang="en-US" dirty="0" smtClean="0">
                <a:latin typeface="Arial" pitchFamily="34" charset="0"/>
                <a:cs typeface="Arial" pitchFamily="34" charset="0"/>
              </a:rPr>
              <a:t>SER</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14</a:t>
            </a:fld>
            <a:endParaRPr lang="en-US"/>
          </a:p>
        </p:txBody>
      </p:sp>
      <p:sp>
        <p:nvSpPr>
          <p:cNvPr id="7" name="Content Placeholder 6"/>
          <p:cNvSpPr>
            <a:spLocks noGrp="1"/>
          </p:cNvSpPr>
          <p:nvPr>
            <p:ph idx="1"/>
          </p:nvPr>
        </p:nvSpPr>
        <p:spPr>
          <a:xfrm>
            <a:off x="811369" y="5795492"/>
            <a:ext cx="10844010" cy="397745"/>
          </a:xfrm>
        </p:spPr>
        <p:txBody>
          <a:bodyPr>
            <a:normAutofit/>
          </a:bodyPr>
          <a:lstStyle/>
          <a:p>
            <a:pPr marL="0" indent="0" algn="ctr">
              <a:buNone/>
            </a:pPr>
            <a:r>
              <a:rPr lang="en-US" sz="2000" dirty="0">
                <a:latin typeface="Arial" pitchFamily="34" charset="0"/>
                <a:cs typeface="Arial" pitchFamily="34" charset="0"/>
              </a:rPr>
              <a:t>Number of visits and unique visitors to the repository by year</a:t>
            </a:r>
          </a:p>
        </p:txBody>
      </p:sp>
      <p:graphicFrame>
        <p:nvGraphicFramePr>
          <p:cNvPr id="9" name="Диаграма 4"/>
          <p:cNvGraphicFramePr>
            <a:graphicFrameLocks/>
          </p:cNvGraphicFramePr>
          <p:nvPr>
            <p:extLst>
              <p:ext uri="{D42A27DB-BD31-4B8C-83A1-F6EECF244321}">
                <p14:modId xmlns:p14="http://schemas.microsoft.com/office/powerpoint/2010/main" val="166381624"/>
              </p:ext>
            </p:extLst>
          </p:nvPr>
        </p:nvGraphicFramePr>
        <p:xfrm>
          <a:off x="0" y="1209675"/>
          <a:ext cx="11822806" cy="44386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67417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Visibility</a:t>
            </a:r>
          </a:p>
        </p:txBody>
      </p:sp>
      <p:sp>
        <p:nvSpPr>
          <p:cNvPr id="3" name="Content Placeholder 2"/>
          <p:cNvSpPr>
            <a:spLocks noGrp="1"/>
          </p:cNvSpPr>
          <p:nvPr>
            <p:ph idx="1"/>
          </p:nvPr>
        </p:nvSpPr>
        <p:spPr>
          <a:xfrm>
            <a:off x="7429500" y="711200"/>
            <a:ext cx="4356100" cy="5588000"/>
          </a:xfrm>
        </p:spPr>
        <p:txBody>
          <a:bodyPr>
            <a:normAutofit fontScale="92500" lnSpcReduction="10000"/>
          </a:bodyPr>
          <a:lstStyle/>
          <a:p>
            <a:r>
              <a:rPr lang="en-US" dirty="0"/>
              <a:t>The global visibility of open publications makes them more readable than those not available on the web. </a:t>
            </a:r>
            <a:endParaRPr lang="en-US" dirty="0" smtClean="0"/>
          </a:p>
          <a:p>
            <a:r>
              <a:rPr lang="en-US" dirty="0"/>
              <a:t>Sable access impacts popularity, and in turn it leads to greater influence</a:t>
            </a:r>
            <a:r>
              <a:rPr lang="en-US" dirty="0" smtClean="0"/>
              <a:t>.</a:t>
            </a:r>
          </a:p>
          <a:p>
            <a:r>
              <a:rPr lang="en-US" dirty="0"/>
              <a:t>Authors gain this visibility through priority indexing of documents from institutional repositories, from systems such as Google Science. </a:t>
            </a:r>
            <a:endParaRPr lang="en-US" dirty="0" smtClean="0"/>
          </a:p>
          <a:p>
            <a:r>
              <a:rPr lang="en-US" dirty="0"/>
              <a:t>The archive team also plays an active role in information dissemination by involving the NEA in information infrastructure projects.</a:t>
            </a: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15</a:t>
            </a:fld>
            <a:endParaRPr lang="en-US"/>
          </a:p>
        </p:txBody>
      </p:sp>
      <p:pic>
        <p:nvPicPr>
          <p:cNvPr id="8" name="Picture 7"/>
          <p:cNvPicPr>
            <a:picLocks noChangeAspect="1"/>
          </p:cNvPicPr>
          <p:nvPr/>
        </p:nvPicPr>
        <p:blipFill>
          <a:blip r:embed="rId3"/>
          <a:stretch>
            <a:fillRect/>
          </a:stretch>
        </p:blipFill>
        <p:spPr>
          <a:xfrm>
            <a:off x="272403" y="1211796"/>
            <a:ext cx="7213360" cy="5087404"/>
          </a:xfrm>
          <a:prstGeom prst="rect">
            <a:avLst/>
          </a:prstGeom>
        </p:spPr>
      </p:pic>
    </p:spTree>
    <p:extLst>
      <p:ext uri="{BB962C8B-B14F-4D97-AF65-F5344CB8AC3E}">
        <p14:creationId xmlns:p14="http://schemas.microsoft.com/office/powerpoint/2010/main" val="16027557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3" y="268360"/>
            <a:ext cx="11195697" cy="943436"/>
          </a:xfrm>
        </p:spPr>
        <p:txBody>
          <a:bodyPr>
            <a:normAutofit fontScale="90000"/>
          </a:bodyPr>
          <a:lstStyle/>
          <a:p>
            <a:r>
              <a:rPr lang="en-US" dirty="0" smtClean="0">
                <a:latin typeface="Arial" pitchFamily="34" charset="0"/>
                <a:cs typeface="Arial" pitchFamily="34" charset="0"/>
              </a:rPr>
              <a:t>Transferring </a:t>
            </a:r>
            <a:r>
              <a:rPr lang="en-US" dirty="0">
                <a:latin typeface="Arial" pitchFamily="34" charset="0"/>
                <a:cs typeface="Arial" pitchFamily="34" charset="0"/>
              </a:rPr>
              <a:t>metadata to the DART-Europe Portal</a:t>
            </a: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16</a:t>
            </a:fld>
            <a:endParaRPr lang="en-US"/>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33" y="1211797"/>
            <a:ext cx="9162333" cy="502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9385766" y="1229793"/>
            <a:ext cx="2501434" cy="5023904"/>
          </a:xfrm>
        </p:spPr>
        <p:txBody>
          <a:bodyPr>
            <a:normAutofit fontScale="70000" lnSpcReduction="20000"/>
          </a:bodyPr>
          <a:lstStyle/>
          <a:p>
            <a:r>
              <a:rPr lang="en-US" dirty="0">
                <a:latin typeface="Arial" pitchFamily="34" charset="0"/>
                <a:cs typeface="Arial" pitchFamily="34" charset="0"/>
              </a:rPr>
              <a:t>NBU is the first Bulgarian university included in this project</a:t>
            </a:r>
            <a:r>
              <a:rPr lang="en-US" dirty="0" smtClean="0">
                <a:latin typeface="Arial" pitchFamily="34" charset="0"/>
                <a:cs typeface="Arial" pitchFamily="34" charset="0"/>
              </a:rPr>
              <a:t>.</a:t>
            </a:r>
          </a:p>
          <a:p>
            <a:r>
              <a:rPr lang="en-US" dirty="0">
                <a:latin typeface="Arial" pitchFamily="34" charset="0"/>
                <a:cs typeface="Arial" pitchFamily="34" charset="0"/>
              </a:rPr>
              <a:t>The transfer is via the OAI-PMH protocol and the data format is OAI Dublin Core. </a:t>
            </a:r>
            <a:endParaRPr lang="en-US" dirty="0" smtClean="0">
              <a:latin typeface="Arial" pitchFamily="34" charset="0"/>
              <a:cs typeface="Arial" pitchFamily="34" charset="0"/>
            </a:endParaRPr>
          </a:p>
          <a:p>
            <a:r>
              <a:rPr lang="en-US" dirty="0">
                <a:latin typeface="Arial" pitchFamily="34" charset="0"/>
                <a:cs typeface="Arial" pitchFamily="34" charset="0"/>
              </a:rPr>
              <a:t>DART Europe collects metadata on a daily basis by extracting information according to a document type criterion, namely dissertation</a:t>
            </a:r>
            <a:r>
              <a:rPr lang="en-US" dirty="0" smtClean="0">
                <a:latin typeface="Arial" pitchFamily="34" charset="0"/>
                <a:cs typeface="Arial" pitchFamily="34" charset="0"/>
              </a:rPr>
              <a:t>.</a:t>
            </a:r>
          </a:p>
          <a:p>
            <a:r>
              <a:rPr lang="en-US" dirty="0">
                <a:latin typeface="Arial" pitchFamily="34" charset="0"/>
                <a:cs typeface="Arial" pitchFamily="34" charset="0"/>
              </a:rPr>
              <a:t>The only requirement for project participants is that the so-called OAI Base URL of the repository is provided.</a:t>
            </a:r>
          </a:p>
        </p:txBody>
      </p:sp>
      <p:sp>
        <p:nvSpPr>
          <p:cNvPr id="9" name="Rounded Rectangle 8"/>
          <p:cNvSpPr/>
          <p:nvPr/>
        </p:nvSpPr>
        <p:spPr>
          <a:xfrm>
            <a:off x="6807200" y="5372100"/>
            <a:ext cx="2362200" cy="533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5150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3" y="268360"/>
            <a:ext cx="11195697" cy="943436"/>
          </a:xfrm>
        </p:spPr>
        <p:txBody>
          <a:bodyPr>
            <a:normAutofit/>
          </a:bodyPr>
          <a:lstStyle/>
          <a:p>
            <a:r>
              <a:rPr lang="en-US" dirty="0" smtClean="0">
                <a:latin typeface="Arial" pitchFamily="34" charset="0"/>
                <a:cs typeface="Arial" pitchFamily="34" charset="0"/>
              </a:rPr>
              <a:t>Transferring </a:t>
            </a:r>
            <a:r>
              <a:rPr lang="en-US" dirty="0">
                <a:latin typeface="Arial" pitchFamily="34" charset="0"/>
                <a:cs typeface="Arial" pitchFamily="34" charset="0"/>
              </a:rPr>
              <a:t>metadata to the </a:t>
            </a:r>
            <a:r>
              <a:rPr lang="en-US" dirty="0" smtClean="0">
                <a:latin typeface="Arial" pitchFamily="34" charset="0"/>
                <a:cs typeface="Arial" pitchFamily="34" charset="0"/>
              </a:rPr>
              <a:t>NALIS catalogue</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17</a:t>
            </a:fld>
            <a:endParaRPr lang="en-US"/>
          </a:p>
        </p:txBody>
      </p:sp>
      <p:sp>
        <p:nvSpPr>
          <p:cNvPr id="3" name="Content Placeholder 2"/>
          <p:cNvSpPr>
            <a:spLocks noGrp="1"/>
          </p:cNvSpPr>
          <p:nvPr>
            <p:ph idx="1"/>
          </p:nvPr>
        </p:nvSpPr>
        <p:spPr>
          <a:xfrm>
            <a:off x="9191625" y="1229792"/>
            <a:ext cx="2835275" cy="5628207"/>
          </a:xfrm>
        </p:spPr>
        <p:txBody>
          <a:bodyPr>
            <a:normAutofit fontScale="70000" lnSpcReduction="20000"/>
          </a:bodyPr>
          <a:lstStyle/>
          <a:p>
            <a:r>
              <a:rPr lang="en-US" sz="2900" dirty="0">
                <a:latin typeface="Arial" pitchFamily="34" charset="0"/>
                <a:cs typeface="Arial" pitchFamily="34" charset="0"/>
              </a:rPr>
              <a:t>NBU is the first university to include its institutional archive in this catalogue</a:t>
            </a:r>
            <a:r>
              <a:rPr lang="en-US" sz="2900" dirty="0" smtClean="0">
                <a:latin typeface="Arial" pitchFamily="34" charset="0"/>
                <a:cs typeface="Arial" pitchFamily="34" charset="0"/>
              </a:rPr>
              <a:t>.</a:t>
            </a:r>
          </a:p>
          <a:p>
            <a:r>
              <a:rPr lang="en-US" sz="2900" dirty="0">
                <a:latin typeface="Arial" pitchFamily="34" charset="0"/>
                <a:cs typeface="Arial" pitchFamily="34" charset="0"/>
              </a:rPr>
              <a:t>Data transfer to the National Academic Library and Information System (NALIS) is performed in an identical manner. </a:t>
            </a:r>
            <a:endParaRPr lang="en-US" sz="2900" dirty="0" smtClean="0">
              <a:latin typeface="Arial" pitchFamily="34" charset="0"/>
              <a:cs typeface="Arial" pitchFamily="34" charset="0"/>
            </a:endParaRPr>
          </a:p>
          <a:p>
            <a:r>
              <a:rPr lang="en-US" sz="2900" dirty="0">
                <a:latin typeface="Arial" pitchFamily="34" charset="0"/>
                <a:cs typeface="Arial" pitchFamily="34" charset="0"/>
              </a:rPr>
              <a:t>The integration of this new dataset contributes to facilitating access to scientific publications at national level</a:t>
            </a:r>
            <a:r>
              <a:rPr lang="en-US" sz="2900" dirty="0" smtClean="0">
                <a:latin typeface="Arial" pitchFamily="34" charset="0"/>
                <a:cs typeface="Arial" pitchFamily="34" charset="0"/>
              </a:rPr>
              <a:t>.</a:t>
            </a:r>
          </a:p>
          <a:p>
            <a:r>
              <a:rPr lang="en-US" sz="2900" dirty="0">
                <a:latin typeface="Arial" pitchFamily="34" charset="0"/>
                <a:cs typeface="Arial" pitchFamily="34" charset="0"/>
              </a:rPr>
              <a:t>The transfer is performed once a week by retrieving data according to a criterion - document status - published.</a:t>
            </a:r>
            <a:endParaRPr lang="ru-RU" dirty="0">
              <a:latin typeface="Arial" pitchFamily="34" charset="0"/>
              <a:cs typeface="Arial" pitchFamily="34" charset="0"/>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575" y="1367372"/>
            <a:ext cx="8782050" cy="488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5372100" y="5867400"/>
            <a:ext cx="1917700" cy="3862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0268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3" y="268360"/>
            <a:ext cx="11195697" cy="943436"/>
          </a:xfrm>
        </p:spPr>
        <p:txBody>
          <a:bodyPr>
            <a:normAutofit/>
          </a:bodyPr>
          <a:lstStyle/>
          <a:p>
            <a:r>
              <a:rPr lang="en-US" dirty="0" smtClean="0">
                <a:latin typeface="Arial" pitchFamily="34" charset="0"/>
                <a:cs typeface="Arial" pitchFamily="34" charset="0"/>
              </a:rPr>
              <a:t>Transferring </a:t>
            </a:r>
            <a:r>
              <a:rPr lang="en-US" dirty="0">
                <a:latin typeface="Arial" pitchFamily="34" charset="0"/>
                <a:cs typeface="Arial" pitchFamily="34" charset="0"/>
              </a:rPr>
              <a:t>metadata to the </a:t>
            </a:r>
            <a:r>
              <a:rPr lang="en-US" dirty="0" smtClean="0">
                <a:latin typeface="Arial" pitchFamily="34" charset="0"/>
                <a:cs typeface="Arial" pitchFamily="34" charset="0"/>
              </a:rPr>
              <a:t>BPOS</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18</a:t>
            </a:fld>
            <a:endParaRPr lang="en-US"/>
          </a:p>
        </p:txBody>
      </p:sp>
      <p:sp>
        <p:nvSpPr>
          <p:cNvPr id="8" name="Rounded Rectangle 7"/>
          <p:cNvSpPr/>
          <p:nvPr/>
        </p:nvSpPr>
        <p:spPr>
          <a:xfrm>
            <a:off x="5372100" y="5867400"/>
            <a:ext cx="1917700" cy="3862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03" y="1206501"/>
            <a:ext cx="11534775" cy="504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ounded Rectangle 10"/>
          <p:cNvSpPr/>
          <p:nvPr/>
        </p:nvSpPr>
        <p:spPr>
          <a:xfrm flipV="1">
            <a:off x="4330700" y="5854700"/>
            <a:ext cx="5848688" cy="34819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9381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3" y="268360"/>
            <a:ext cx="10616182" cy="943436"/>
          </a:xfrm>
        </p:spPr>
        <p:txBody>
          <a:bodyPr>
            <a:normAutofit/>
          </a:bodyPr>
          <a:lstStyle/>
          <a:p>
            <a:r>
              <a:rPr lang="en-US" dirty="0">
                <a:latin typeface="Arial" pitchFamily="34" charset="0"/>
                <a:cs typeface="Arial" pitchFamily="34" charset="0"/>
              </a:rPr>
              <a:t>The library supports research</a:t>
            </a:r>
          </a:p>
        </p:txBody>
      </p:sp>
      <p:sp>
        <p:nvSpPr>
          <p:cNvPr id="3" name="Content Placeholder 2"/>
          <p:cNvSpPr>
            <a:spLocks noGrp="1"/>
          </p:cNvSpPr>
          <p:nvPr>
            <p:ph idx="1"/>
          </p:nvPr>
        </p:nvSpPr>
        <p:spPr/>
        <p:txBody>
          <a:bodyPr>
            <a:normAutofit fontScale="92500" lnSpcReduction="20000"/>
          </a:bodyPr>
          <a:lstStyle/>
          <a:p>
            <a:r>
              <a:rPr lang="en-US" dirty="0">
                <a:latin typeface="Arial" pitchFamily="34" charset="0"/>
                <a:cs typeface="Arial" pitchFamily="34" charset="0"/>
              </a:rPr>
              <a:t>The New Bulgarian University Library develops many services to support scholars during their research. These are</a:t>
            </a:r>
            <a:r>
              <a:rPr lang="en-US" dirty="0" smtClean="0">
                <a:latin typeface="Arial" pitchFamily="34" charset="0"/>
                <a:cs typeface="Arial" pitchFamily="34" charset="0"/>
              </a:rPr>
              <a:t>:</a:t>
            </a:r>
          </a:p>
          <a:p>
            <a:r>
              <a:rPr lang="en-US" dirty="0" smtClean="0">
                <a:latin typeface="Arial" pitchFamily="34" charset="0"/>
                <a:cs typeface="Arial" pitchFamily="34" charset="0"/>
              </a:rPr>
              <a:t>Delivery </a:t>
            </a:r>
            <a:r>
              <a:rPr lang="en-US" dirty="0">
                <a:latin typeface="Arial" pitchFamily="34" charset="0"/>
                <a:cs typeface="Arial" pitchFamily="34" charset="0"/>
              </a:rPr>
              <a:t>of </a:t>
            </a:r>
            <a:r>
              <a:rPr lang="en-US" dirty="0" smtClean="0">
                <a:latin typeface="Arial" pitchFamily="34" charset="0"/>
                <a:cs typeface="Arial" pitchFamily="34" charset="0"/>
              </a:rPr>
              <a:t>Items</a:t>
            </a:r>
            <a:r>
              <a:rPr lang="ru-RU" dirty="0" smtClean="0">
                <a:latin typeface="Arial" pitchFamily="34" charset="0"/>
                <a:cs typeface="Arial" pitchFamily="34" charset="0"/>
              </a:rPr>
              <a:t>. </a:t>
            </a:r>
            <a:endParaRPr lang="ru-RU" dirty="0">
              <a:latin typeface="Arial" pitchFamily="34" charset="0"/>
              <a:cs typeface="Arial" pitchFamily="34" charset="0"/>
            </a:endParaRPr>
          </a:p>
          <a:p>
            <a:r>
              <a:rPr lang="en-US" dirty="0">
                <a:latin typeface="Arial" pitchFamily="34" charset="0"/>
                <a:cs typeface="Arial" pitchFamily="34" charset="0"/>
              </a:rPr>
              <a:t>Journal E-mail Alerting </a:t>
            </a:r>
            <a:r>
              <a:rPr lang="en-US" dirty="0" smtClean="0">
                <a:latin typeface="Arial" pitchFamily="34" charset="0"/>
                <a:cs typeface="Arial" pitchFamily="34" charset="0"/>
              </a:rPr>
              <a:t>Service</a:t>
            </a:r>
            <a:r>
              <a:rPr lang="ru-RU" dirty="0" smtClean="0">
                <a:latin typeface="Arial" pitchFamily="34" charset="0"/>
                <a:cs typeface="Arial" pitchFamily="34" charset="0"/>
              </a:rPr>
              <a:t>.</a:t>
            </a:r>
            <a:endParaRPr lang="ru-RU" dirty="0">
              <a:latin typeface="Arial" pitchFamily="34" charset="0"/>
              <a:cs typeface="Arial" pitchFamily="34" charset="0"/>
            </a:endParaRPr>
          </a:p>
          <a:p>
            <a:r>
              <a:rPr lang="en-US" dirty="0">
                <a:latin typeface="Arial" pitchFamily="34" charset="0"/>
                <a:cs typeface="Arial" pitchFamily="34" charset="0"/>
              </a:rPr>
              <a:t>Librarian Assisted Access to </a:t>
            </a:r>
            <a:r>
              <a:rPr lang="en-US" dirty="0" smtClean="0">
                <a:latin typeface="Arial" pitchFamily="34" charset="0"/>
                <a:cs typeface="Arial" pitchFamily="34" charset="0"/>
              </a:rPr>
              <a:t>Databases</a:t>
            </a:r>
            <a:r>
              <a:rPr lang="bg-BG" dirty="0" smtClean="0">
                <a:latin typeface="Arial" pitchFamily="34" charset="0"/>
                <a:cs typeface="Arial" pitchFamily="34" charset="0"/>
              </a:rPr>
              <a:t>.</a:t>
            </a:r>
          </a:p>
          <a:p>
            <a:r>
              <a:rPr lang="en-US" dirty="0" smtClean="0">
                <a:latin typeface="Arial" pitchFamily="34" charset="0"/>
                <a:cs typeface="Arial" pitchFamily="34" charset="0"/>
              </a:rPr>
              <a:t>Order </a:t>
            </a:r>
            <a:r>
              <a:rPr lang="en-US" dirty="0">
                <a:latin typeface="Arial" pitchFamily="34" charset="0"/>
                <a:cs typeface="Arial" pitchFamily="34" charset="0"/>
              </a:rPr>
              <a:t>of </a:t>
            </a:r>
            <a:r>
              <a:rPr lang="en-US" dirty="0" smtClean="0">
                <a:latin typeface="Arial" pitchFamily="34" charset="0"/>
                <a:cs typeface="Arial" pitchFamily="34" charset="0"/>
              </a:rPr>
              <a:t>items</a:t>
            </a:r>
            <a:r>
              <a:rPr lang="bg-BG" dirty="0" smtClean="0">
                <a:latin typeface="Arial" pitchFamily="34" charset="0"/>
                <a:cs typeface="Arial" pitchFamily="34" charset="0"/>
              </a:rPr>
              <a:t>.</a:t>
            </a:r>
          </a:p>
          <a:p>
            <a:r>
              <a:rPr lang="en-US" dirty="0" smtClean="0">
                <a:latin typeface="Arial" pitchFamily="34" charset="0"/>
                <a:cs typeface="Arial" pitchFamily="34" charset="0"/>
              </a:rPr>
              <a:t>Bibliographic Reference</a:t>
            </a:r>
            <a:r>
              <a:rPr lang="ru-RU" dirty="0" smtClean="0">
                <a:latin typeface="Arial" pitchFamily="34" charset="0"/>
                <a:cs typeface="Arial" pitchFamily="34" charset="0"/>
              </a:rPr>
              <a:t>.</a:t>
            </a:r>
            <a:endParaRPr lang="en-US" dirty="0" smtClean="0">
              <a:latin typeface="Arial" pitchFamily="34" charset="0"/>
              <a:cs typeface="Arial" pitchFamily="34" charset="0"/>
            </a:endParaRPr>
          </a:p>
          <a:p>
            <a:r>
              <a:rPr lang="en-US" dirty="0">
                <a:latin typeface="Arial" pitchFamily="34" charset="0"/>
                <a:cs typeface="Arial" pitchFamily="34" charset="0"/>
              </a:rPr>
              <a:t>Bibliographical </a:t>
            </a:r>
            <a:r>
              <a:rPr lang="en-US" dirty="0" smtClean="0">
                <a:latin typeface="Arial" pitchFamily="34" charset="0"/>
                <a:cs typeface="Arial" pitchFamily="34" charset="0"/>
              </a:rPr>
              <a:t>Formatting.</a:t>
            </a:r>
          </a:p>
          <a:p>
            <a:r>
              <a:rPr lang="en-US" dirty="0">
                <a:latin typeface="Arial" pitchFamily="34" charset="0"/>
                <a:cs typeface="Arial" pitchFamily="34" charset="0"/>
              </a:rPr>
              <a:t>Citation Analysis</a:t>
            </a:r>
            <a:r>
              <a:rPr lang="ru-RU" dirty="0" smtClean="0">
                <a:latin typeface="Arial" pitchFamily="34" charset="0"/>
                <a:cs typeface="Arial" pitchFamily="34" charset="0"/>
              </a:rPr>
              <a:t>.</a:t>
            </a:r>
            <a:endParaRPr lang="en-US" dirty="0" smtClean="0">
              <a:latin typeface="Arial" pitchFamily="34" charset="0"/>
              <a:cs typeface="Arial" pitchFamily="34" charset="0"/>
            </a:endParaRPr>
          </a:p>
          <a:p>
            <a:r>
              <a:rPr lang="en-US" dirty="0">
                <a:latin typeface="Arial" pitchFamily="34" charset="0"/>
                <a:cs typeface="Arial" pitchFamily="34" charset="0"/>
              </a:rPr>
              <a:t>Advice on copyright issues and open access </a:t>
            </a:r>
            <a:r>
              <a:rPr lang="en-US" dirty="0" smtClean="0">
                <a:latin typeface="Arial" pitchFamily="34" charset="0"/>
                <a:cs typeface="Arial" pitchFamily="34" charset="0"/>
              </a:rPr>
              <a:t>publishing</a:t>
            </a:r>
          </a:p>
          <a:p>
            <a:r>
              <a:rPr lang="en-US" dirty="0">
                <a:latin typeface="Arial" pitchFamily="34" charset="0"/>
                <a:cs typeface="Arial" pitchFamily="34" charset="0"/>
              </a:rPr>
              <a:t>Consultancy for indexing and referencing academic journals</a:t>
            </a:r>
            <a:r>
              <a:rPr lang="en-US" dirty="0" smtClean="0">
                <a:latin typeface="Arial" pitchFamily="34" charset="0"/>
                <a:cs typeface="Arial" pitchFamily="34" charset="0"/>
              </a:rPr>
              <a:t>.</a:t>
            </a:r>
          </a:p>
          <a:p>
            <a:r>
              <a:rPr lang="en-US" dirty="0">
                <a:latin typeface="Arial" pitchFamily="34" charset="0"/>
                <a:cs typeface="Arial" pitchFamily="34" charset="0"/>
              </a:rPr>
              <a:t>Advice on the choice of citation standards.</a:t>
            </a: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19</a:t>
            </a:fld>
            <a:endParaRPr lang="en-US"/>
          </a:p>
        </p:txBody>
      </p:sp>
    </p:spTree>
    <p:extLst>
      <p:ext uri="{BB962C8B-B14F-4D97-AF65-F5344CB8AC3E}">
        <p14:creationId xmlns:p14="http://schemas.microsoft.com/office/powerpoint/2010/main" val="2597460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The Beginning</a:t>
            </a:r>
          </a:p>
        </p:txBody>
      </p:sp>
      <p:sp>
        <p:nvSpPr>
          <p:cNvPr id="3" name="Content Placeholder 2"/>
          <p:cNvSpPr>
            <a:spLocks noGrp="1"/>
          </p:cNvSpPr>
          <p:nvPr>
            <p:ph idx="1"/>
          </p:nvPr>
        </p:nvSpPr>
        <p:spPr>
          <a:xfrm>
            <a:off x="272403" y="1385067"/>
            <a:ext cx="5928372" cy="4803462"/>
          </a:xfrm>
        </p:spPr>
        <p:txBody>
          <a:bodyPr>
            <a:normAutofit/>
          </a:bodyPr>
          <a:lstStyle/>
          <a:p>
            <a:r>
              <a:rPr lang="en-US" dirty="0">
                <a:latin typeface="Arial" pitchFamily="34" charset="0"/>
                <a:cs typeface="Arial" pitchFamily="34" charset="0"/>
              </a:rPr>
              <a:t>In 1999, the NBU Library initiated a project, supported by the entire academic community of the university, for electronic publication of open access periodicals, or so-called "Gold open access". </a:t>
            </a:r>
          </a:p>
          <a:p>
            <a:r>
              <a:rPr lang="en-US" dirty="0">
                <a:latin typeface="Arial" pitchFamily="34" charset="0"/>
                <a:cs typeface="Arial" pitchFamily="34" charset="0"/>
              </a:rPr>
              <a:t>In 2005, the Scholar Electronic Repository of the New Bulgarian University was launched, providing so-called "green open access" to the scholarly and creative product created at the university, where authors can archive their works independently. </a:t>
            </a: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2</a:t>
            </a:fld>
            <a:endParaRPr lang="en-US"/>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4259" y="487811"/>
            <a:ext cx="4856765" cy="3147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7766" y="3849463"/>
            <a:ext cx="4798970" cy="2984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descr="C:\Users\Radostina\Desktop\LJ.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8738" y="1978293"/>
            <a:ext cx="1367998" cy="187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8934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pitchFamily="34" charset="0"/>
                <a:cs typeface="Arial" pitchFamily="34" charset="0"/>
              </a:rPr>
              <a:t>International Open Access Week</a:t>
            </a:r>
          </a:p>
        </p:txBody>
      </p:sp>
      <p:sp>
        <p:nvSpPr>
          <p:cNvPr id="3" name="Content Placeholder 2"/>
          <p:cNvSpPr>
            <a:spLocks noGrp="1"/>
          </p:cNvSpPr>
          <p:nvPr>
            <p:ph idx="1"/>
          </p:nvPr>
        </p:nvSpPr>
        <p:spPr>
          <a:xfrm>
            <a:off x="272403" y="1385067"/>
            <a:ext cx="11382568" cy="4696419"/>
          </a:xfrm>
        </p:spPr>
        <p:txBody>
          <a:bodyPr>
            <a:noAutofit/>
          </a:bodyPr>
          <a:lstStyle/>
          <a:p>
            <a:pPr>
              <a:lnSpc>
                <a:spcPct val="120000"/>
              </a:lnSpc>
              <a:spcBef>
                <a:spcPts val="0"/>
              </a:spcBef>
            </a:pPr>
            <a:r>
              <a:rPr lang="en-US" sz="2000" dirty="0">
                <a:latin typeface="Arial" pitchFamily="34" charset="0"/>
                <a:cs typeface="Arial" pitchFamily="34" charset="0"/>
              </a:rPr>
              <a:t>As part of initiatives to encourage authors, promote open access to scholarly information and the institutional scholarly archive, NBU celebrated International Open Access Week for the first time in 2010. </a:t>
            </a:r>
            <a:endParaRPr lang="en-US" sz="2000" dirty="0" smtClean="0">
              <a:latin typeface="Arial" pitchFamily="34" charset="0"/>
              <a:cs typeface="Arial" pitchFamily="34" charset="0"/>
            </a:endParaRPr>
          </a:p>
          <a:p>
            <a:pPr>
              <a:lnSpc>
                <a:spcPct val="120000"/>
              </a:lnSpc>
              <a:spcBef>
                <a:spcPts val="0"/>
              </a:spcBef>
            </a:pPr>
            <a:r>
              <a:rPr lang="en-US" sz="2000" dirty="0">
                <a:latin typeface="Arial" pitchFamily="34" charset="0"/>
                <a:cs typeface="Arial" pitchFamily="34" charset="0"/>
              </a:rPr>
              <a:t>In 2010, a special advertising and information </a:t>
            </a:r>
            <a:r>
              <a:rPr lang="en-US" sz="2000" dirty="0" smtClean="0">
                <a:latin typeface="Arial" pitchFamily="34" charset="0"/>
                <a:cs typeface="Arial" pitchFamily="34" charset="0"/>
              </a:rPr>
              <a:t>campaign was </a:t>
            </a:r>
            <a:r>
              <a:rPr lang="en-US" sz="2000" dirty="0">
                <a:latin typeface="Arial" pitchFamily="34" charset="0"/>
                <a:cs typeface="Arial" pitchFamily="34" charset="0"/>
              </a:rPr>
              <a:t>organized to promote depositing in the University's Scholarly Electronic Archive</a:t>
            </a:r>
            <a:r>
              <a:rPr lang="en-US" sz="2000" dirty="0" smtClean="0">
                <a:latin typeface="Arial" pitchFamily="34" charset="0"/>
                <a:cs typeface="Arial" pitchFamily="34" charset="0"/>
              </a:rPr>
              <a:t>.</a:t>
            </a:r>
          </a:p>
          <a:p>
            <a:pPr>
              <a:lnSpc>
                <a:spcPct val="120000"/>
              </a:lnSpc>
              <a:spcBef>
                <a:spcPts val="0"/>
              </a:spcBef>
            </a:pPr>
            <a:r>
              <a:rPr lang="en-US" sz="2000" dirty="0">
                <a:latin typeface="Arial" pitchFamily="34" charset="0"/>
                <a:cs typeface="Arial" pitchFamily="34" charset="0"/>
              </a:rPr>
              <a:t>In 2013, the International Open Access Week campaign was for the first time conducted entirely online through the NBU Library's social media</a:t>
            </a:r>
            <a:r>
              <a:rPr lang="en-US" sz="2000" dirty="0" smtClean="0">
                <a:latin typeface="Arial" pitchFamily="34" charset="0"/>
                <a:cs typeface="Arial" pitchFamily="34" charset="0"/>
              </a:rPr>
              <a:t>.</a:t>
            </a:r>
          </a:p>
          <a:p>
            <a:pPr>
              <a:lnSpc>
                <a:spcPct val="120000"/>
              </a:lnSpc>
              <a:spcBef>
                <a:spcPts val="0"/>
              </a:spcBef>
            </a:pPr>
            <a:r>
              <a:rPr lang="en-US" sz="2000" dirty="0">
                <a:latin typeface="Arial" pitchFamily="34" charset="0"/>
                <a:cs typeface="Arial" pitchFamily="34" charset="0"/>
              </a:rPr>
              <a:t>In pandemic 2020, the theme of Open Access Week is "Open with Purpose: Taking Action to Build Structural Equity and Inclusion". The opening of the initiative took place electronically in Zoom, and the NBU Scientific Electronic Archive (NBU SEA) and its integration of other information infrastructures such as NALIS, DART-Europe and BPOS were presented on the different days.</a:t>
            </a: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20</a:t>
            </a:fld>
            <a:endParaRPr lang="en-US"/>
          </a:p>
        </p:txBody>
      </p:sp>
    </p:spTree>
    <p:extLst>
      <p:ext uri="{BB962C8B-B14F-4D97-AF65-F5344CB8AC3E}">
        <p14:creationId xmlns:p14="http://schemas.microsoft.com/office/powerpoint/2010/main" val="34457020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835A-8CD0-454E-83DE-B235D2246122}"/>
              </a:ext>
            </a:extLst>
          </p:cNvPr>
          <p:cNvSpPr>
            <a:spLocks noGrp="1"/>
          </p:cNvSpPr>
          <p:nvPr>
            <p:ph type="ctrTitle"/>
          </p:nvPr>
        </p:nvSpPr>
        <p:spPr>
          <a:xfrm>
            <a:off x="1166786" y="1525481"/>
            <a:ext cx="10550769" cy="1727162"/>
          </a:xfrm>
        </p:spPr>
        <p:txBody>
          <a:bodyPr/>
          <a:lstStyle/>
          <a:p>
            <a:pPr>
              <a:defRPr/>
            </a:pPr>
            <a:r>
              <a:rPr lang="en-US" dirty="0" smtClean="0">
                <a:latin typeface="Arial" pitchFamily="34" charset="0"/>
                <a:cs typeface="Arial" pitchFamily="34" charset="0"/>
              </a:rPr>
              <a:t>Thank </a:t>
            </a:r>
            <a:r>
              <a:rPr lang="en-US" dirty="0">
                <a:latin typeface="Arial" pitchFamily="34" charset="0"/>
                <a:cs typeface="Arial" pitchFamily="34" charset="0"/>
              </a:rPr>
              <a:t>you for your </a:t>
            </a:r>
            <a:r>
              <a:rPr lang="en-US" dirty="0" smtClean="0">
                <a:latin typeface="Arial" pitchFamily="34" charset="0"/>
                <a:cs typeface="Arial" pitchFamily="34" charset="0"/>
              </a:rPr>
              <a:t>attention!</a:t>
            </a:r>
            <a:endParaRPr lang="en-US" sz="4000" kern="0" dirty="0">
              <a:latin typeface="Arial" pitchFamily="34" charset="0"/>
              <a:cs typeface="Arial" pitchFamily="34" charset="0"/>
            </a:endParaRPr>
          </a:p>
        </p:txBody>
      </p:sp>
    </p:spTree>
    <p:extLst>
      <p:ext uri="{BB962C8B-B14F-4D97-AF65-F5344CB8AC3E}">
        <p14:creationId xmlns:p14="http://schemas.microsoft.com/office/powerpoint/2010/main" val="172229884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NBU Publications and Open Access</a:t>
            </a: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3</a:t>
            </a:fld>
            <a:endParaRPr lang="en-US"/>
          </a:p>
        </p:txBody>
      </p:sp>
      <p:pic>
        <p:nvPicPr>
          <p:cNvPr id="11267" name="Picture 3" descr="C:\Users\Radostina\Downloads\Iz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47" y="1282730"/>
            <a:ext cx="10299700" cy="494666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8470900" y="1714500"/>
            <a:ext cx="3514774" cy="4466394"/>
          </a:xfrm>
        </p:spPr>
        <p:txBody>
          <a:bodyPr>
            <a:normAutofit/>
          </a:bodyPr>
          <a:lstStyle/>
          <a:p>
            <a:r>
              <a:rPr lang="en-US" dirty="0">
                <a:latin typeface="Arial" pitchFamily="34" charset="0"/>
                <a:cs typeface="Arial" pitchFamily="34" charset="0"/>
              </a:rPr>
              <a:t>The NBU publishing house publishes open access publications</a:t>
            </a:r>
            <a:r>
              <a:rPr lang="en-US" dirty="0" smtClean="0">
                <a:latin typeface="Arial" pitchFamily="34" charset="0"/>
                <a:cs typeface="Arial" pitchFamily="34" charset="0"/>
              </a:rPr>
              <a:t>.</a:t>
            </a:r>
          </a:p>
          <a:p>
            <a:r>
              <a:rPr lang="en-US" dirty="0">
                <a:latin typeface="Arial" pitchFamily="34" charset="0"/>
                <a:cs typeface="Arial" pitchFamily="34" charset="0"/>
              </a:rPr>
              <a:t>These are: monographs, textbooks, conference proceedings, periodicals, yearbooks and journals</a:t>
            </a:r>
            <a:r>
              <a:rPr lang="en-US" dirty="0" smtClean="0">
                <a:latin typeface="Arial" pitchFamily="34" charset="0"/>
                <a:cs typeface="Arial" pitchFamily="34" charset="0"/>
              </a:rPr>
              <a:t>.</a:t>
            </a:r>
          </a:p>
          <a:p>
            <a:r>
              <a:rPr lang="en-US" dirty="0">
                <a:latin typeface="Arial" pitchFamily="34" charset="0"/>
                <a:cs typeface="Arial" pitchFamily="34" charset="0"/>
              </a:rPr>
              <a:t>The section is divided into two parts: books and periodicals.</a:t>
            </a:r>
            <a:endParaRPr lang="ru-RU" dirty="0">
              <a:latin typeface="Arial" pitchFamily="34" charset="0"/>
              <a:cs typeface="Arial" pitchFamily="34" charset="0"/>
            </a:endParaRPr>
          </a:p>
        </p:txBody>
      </p:sp>
      <p:sp>
        <p:nvSpPr>
          <p:cNvPr id="8" name="Rectangular Callout 7"/>
          <p:cNvSpPr/>
          <p:nvPr/>
        </p:nvSpPr>
        <p:spPr>
          <a:xfrm>
            <a:off x="1074420" y="3581400"/>
            <a:ext cx="746760" cy="159424"/>
          </a:xfrm>
          <a:prstGeom prst="wedgeRectCallout">
            <a:avLst>
              <a:gd name="adj1" fmla="val -96500"/>
              <a:gd name="adj2" fmla="val -13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Books</a:t>
            </a:r>
            <a:endParaRPr lang="en-US" sz="1200" dirty="0">
              <a:solidFill>
                <a:schemeClr val="tx1"/>
              </a:solidFill>
            </a:endParaRPr>
          </a:p>
        </p:txBody>
      </p:sp>
      <p:sp>
        <p:nvSpPr>
          <p:cNvPr id="14" name="Rectangular Callout 13"/>
          <p:cNvSpPr/>
          <p:nvPr/>
        </p:nvSpPr>
        <p:spPr>
          <a:xfrm>
            <a:off x="1162326" y="3901440"/>
            <a:ext cx="929640" cy="159424"/>
          </a:xfrm>
          <a:prstGeom prst="wedgeRectCallout">
            <a:avLst>
              <a:gd name="adj1" fmla="val -84255"/>
              <a:gd name="adj2" fmla="val -441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Periodicals</a:t>
            </a:r>
            <a:endParaRPr lang="en-US" sz="1200" dirty="0">
              <a:solidFill>
                <a:schemeClr val="tx1"/>
              </a:solidFill>
            </a:endParaRPr>
          </a:p>
        </p:txBody>
      </p:sp>
    </p:spTree>
    <p:extLst>
      <p:ext uri="{BB962C8B-B14F-4D97-AF65-F5344CB8AC3E}">
        <p14:creationId xmlns:p14="http://schemas.microsoft.com/office/powerpoint/2010/main" val="1314040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NBU Publications and Open Access</a:t>
            </a:r>
          </a:p>
        </p:txBody>
      </p:sp>
      <p:sp>
        <p:nvSpPr>
          <p:cNvPr id="3" name="Content Placeholder 2"/>
          <p:cNvSpPr>
            <a:spLocks noGrp="1"/>
          </p:cNvSpPr>
          <p:nvPr>
            <p:ph idx="1"/>
          </p:nvPr>
        </p:nvSpPr>
        <p:spPr>
          <a:xfrm>
            <a:off x="6781800" y="1385067"/>
            <a:ext cx="5067300" cy="5022084"/>
          </a:xfrm>
        </p:spPr>
        <p:txBody>
          <a:bodyPr>
            <a:normAutofit fontScale="77500" lnSpcReduction="20000"/>
          </a:bodyPr>
          <a:lstStyle/>
          <a:p>
            <a:r>
              <a:rPr lang="en-US" dirty="0">
                <a:latin typeface="Arial" pitchFamily="34" charset="0"/>
                <a:cs typeface="Arial" pitchFamily="34" charset="0"/>
              </a:rPr>
              <a:t>Since 2016 all monographs and textbooks are deposited in the Scholar Electronic Repository of the New Bulgarian University</a:t>
            </a:r>
            <a:r>
              <a:rPr lang="en-US" dirty="0" smtClean="0">
                <a:latin typeface="Arial" pitchFamily="34" charset="0"/>
                <a:cs typeface="Arial" pitchFamily="34" charset="0"/>
              </a:rPr>
              <a:t>.</a:t>
            </a:r>
          </a:p>
          <a:p>
            <a:r>
              <a:rPr lang="en-US" dirty="0">
                <a:latin typeface="Arial" pitchFamily="34" charset="0"/>
                <a:cs typeface="Arial" pitchFamily="34" charset="0"/>
              </a:rPr>
              <a:t>This ensures: </a:t>
            </a:r>
          </a:p>
          <a:p>
            <a:r>
              <a:rPr lang="en-US" dirty="0">
                <a:latin typeface="Arial" pitchFamily="34" charset="0"/>
                <a:cs typeface="Arial" pitchFamily="34" charset="0"/>
              </a:rPr>
              <a:t>permanent storage,</a:t>
            </a:r>
          </a:p>
          <a:p>
            <a:r>
              <a:rPr lang="en-US" dirty="0">
                <a:latin typeface="Arial" pitchFamily="34" charset="0"/>
                <a:cs typeface="Arial" pitchFamily="34" charset="0"/>
              </a:rPr>
              <a:t>reliable indexing,</a:t>
            </a:r>
          </a:p>
          <a:p>
            <a:r>
              <a:rPr lang="en-US" dirty="0">
                <a:latin typeface="Arial" pitchFamily="34" charset="0"/>
                <a:cs typeface="Arial" pitchFamily="34" charset="0"/>
              </a:rPr>
              <a:t>promotion;</a:t>
            </a:r>
          </a:p>
          <a:p>
            <a:r>
              <a:rPr lang="en-US" dirty="0">
                <a:latin typeface="Arial" pitchFamily="34" charset="0"/>
                <a:cs typeface="Arial" pitchFamily="34" charset="0"/>
              </a:rPr>
              <a:t>ensuring accessibility to the scientific works of NBU scientists on the global network</a:t>
            </a:r>
            <a:r>
              <a:rPr lang="en-US" dirty="0" smtClean="0">
                <a:latin typeface="Arial" pitchFamily="34" charset="0"/>
                <a:cs typeface="Arial" pitchFamily="34" charset="0"/>
              </a:rPr>
              <a:t>.</a:t>
            </a:r>
          </a:p>
          <a:p>
            <a:r>
              <a:rPr lang="en-US" dirty="0">
                <a:latin typeface="Arial" pitchFamily="34" charset="0"/>
                <a:cs typeface="Arial" pitchFamily="34" charset="0"/>
              </a:rPr>
              <a:t>Indexing in the Scholar Electronic Repository of the New Bulgarian University takes place immediately after publication on the Publisher's website</a:t>
            </a:r>
            <a:r>
              <a:rPr lang="en-US" dirty="0" smtClean="0">
                <a:latin typeface="Arial" pitchFamily="34" charset="0"/>
                <a:cs typeface="Arial" pitchFamily="34" charset="0"/>
              </a:rPr>
              <a:t>.</a:t>
            </a:r>
          </a:p>
          <a:p>
            <a:r>
              <a:rPr lang="en-US" dirty="0">
                <a:latin typeface="Arial" pitchFamily="34" charset="0"/>
                <a:cs typeface="Arial" pitchFamily="34" charset="0"/>
              </a:rPr>
              <a:t>Librarians from the NBU Library include absolutely all metadata in the record structure, as well as the full text of the publication.</a:t>
            </a:r>
          </a:p>
          <a:p>
            <a:endParaRPr lang="ru-RU" dirty="0" smtClean="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4</a:t>
            </a:fld>
            <a:endParaRPr lang="en-US"/>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520" y="1211795"/>
            <a:ext cx="6293496" cy="4909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Закръглен правоъгълник 10"/>
          <p:cNvSpPr/>
          <p:nvPr/>
        </p:nvSpPr>
        <p:spPr>
          <a:xfrm>
            <a:off x="1421584" y="2803454"/>
            <a:ext cx="4107369" cy="531566"/>
          </a:xfrm>
          <a:prstGeom prst="round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9" name="Rectangular Callout 8"/>
          <p:cNvSpPr/>
          <p:nvPr/>
        </p:nvSpPr>
        <p:spPr>
          <a:xfrm flipH="1">
            <a:off x="147865" y="2803454"/>
            <a:ext cx="969733" cy="676346"/>
          </a:xfrm>
          <a:prstGeom prst="wedgeRectCallout">
            <a:avLst>
              <a:gd name="adj1" fmla="val -84527"/>
              <a:gd name="adj2" fmla="val -998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The </a:t>
            </a:r>
            <a:r>
              <a:rPr lang="en-US" sz="1200" dirty="0">
                <a:solidFill>
                  <a:schemeClr val="tx1"/>
                </a:solidFill>
              </a:rPr>
              <a:t>full </a:t>
            </a:r>
            <a:r>
              <a:rPr lang="en-US" sz="1200" dirty="0" smtClean="0">
                <a:solidFill>
                  <a:schemeClr val="tx1"/>
                </a:solidFill>
              </a:rPr>
              <a:t>text of Book</a:t>
            </a:r>
            <a:endParaRPr lang="en-US" sz="1200" dirty="0">
              <a:solidFill>
                <a:schemeClr val="tx1"/>
              </a:solidFill>
            </a:endParaRPr>
          </a:p>
        </p:txBody>
      </p:sp>
    </p:spTree>
    <p:extLst>
      <p:ext uri="{BB962C8B-B14F-4D97-AF65-F5344CB8AC3E}">
        <p14:creationId xmlns:p14="http://schemas.microsoft.com/office/powerpoint/2010/main" val="28512904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3" y="268360"/>
            <a:ext cx="11440626" cy="943436"/>
          </a:xfrm>
        </p:spPr>
        <p:txBody>
          <a:bodyPr>
            <a:normAutofit fontScale="90000"/>
          </a:bodyPr>
          <a:lstStyle/>
          <a:p>
            <a:r>
              <a:rPr lang="en-US" dirty="0">
                <a:latin typeface="Arial" pitchFamily="34" charset="0"/>
                <a:cs typeface="Arial" pitchFamily="34" charset="0"/>
              </a:rPr>
              <a:t>New Bulgarian University Academic Journals Portal</a:t>
            </a: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5</a:t>
            </a:fld>
            <a:endParaRPr lang="en-US"/>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1796"/>
            <a:ext cx="10204450" cy="499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8585200" y="2946400"/>
            <a:ext cx="3340100" cy="3460750"/>
          </a:xfrm>
        </p:spPr>
        <p:txBody>
          <a:bodyPr>
            <a:normAutofit fontScale="92500" lnSpcReduction="10000"/>
          </a:bodyPr>
          <a:lstStyle/>
          <a:p>
            <a:r>
              <a:rPr lang="en-US" dirty="0">
                <a:latin typeface="Arial" pitchFamily="34" charset="0"/>
                <a:cs typeface="Arial" pitchFamily="34" charset="0"/>
              </a:rPr>
              <a:t>New Bulgarian University Academic Journals Portal has been realized under the project "Expanding the Impact of Research Journals Published by NBU" funded by the Central Strategic Development Fund of the NBU Board of Trustees.</a:t>
            </a:r>
            <a:endParaRPr lang="ru-RU" dirty="0" smtClean="0">
              <a:latin typeface="Arial" pitchFamily="34" charset="0"/>
              <a:cs typeface="Arial" pitchFamily="34" charset="0"/>
            </a:endParaRPr>
          </a:p>
        </p:txBody>
      </p:sp>
      <p:pic>
        <p:nvPicPr>
          <p:cNvPr id="12" name="Picture 11"/>
          <p:cNvPicPr>
            <a:picLocks noChangeAspect="1"/>
          </p:cNvPicPr>
          <p:nvPr/>
        </p:nvPicPr>
        <p:blipFill>
          <a:blip r:embed="rId4"/>
          <a:stretch>
            <a:fillRect/>
          </a:stretch>
        </p:blipFill>
        <p:spPr>
          <a:xfrm>
            <a:off x="0" y="1193452"/>
            <a:ext cx="10204450" cy="1303877"/>
          </a:xfrm>
          <a:prstGeom prst="rect">
            <a:avLst/>
          </a:prstGeom>
        </p:spPr>
      </p:pic>
    </p:spTree>
    <p:extLst>
      <p:ext uri="{BB962C8B-B14F-4D97-AF65-F5344CB8AC3E}">
        <p14:creationId xmlns:p14="http://schemas.microsoft.com/office/powerpoint/2010/main" val="468412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3" y="268360"/>
            <a:ext cx="11397083" cy="943436"/>
          </a:xfrm>
        </p:spPr>
        <p:txBody>
          <a:bodyPr>
            <a:normAutofit fontScale="90000"/>
          </a:bodyPr>
          <a:lstStyle/>
          <a:p>
            <a:r>
              <a:rPr lang="ru-RU" dirty="0" err="1">
                <a:latin typeface="Arial" pitchFamily="34" charset="0"/>
                <a:cs typeface="Arial" pitchFamily="34" charset="0"/>
              </a:rPr>
              <a:t>New</a:t>
            </a:r>
            <a:r>
              <a:rPr lang="ru-RU" dirty="0">
                <a:latin typeface="Arial" pitchFamily="34" charset="0"/>
                <a:cs typeface="Arial" pitchFamily="34" charset="0"/>
              </a:rPr>
              <a:t> </a:t>
            </a:r>
            <a:r>
              <a:rPr lang="ru-RU" dirty="0" err="1">
                <a:latin typeface="Arial" pitchFamily="34" charset="0"/>
                <a:cs typeface="Arial" pitchFamily="34" charset="0"/>
              </a:rPr>
              <a:t>Bulgarian</a:t>
            </a:r>
            <a:r>
              <a:rPr lang="ru-RU" dirty="0">
                <a:latin typeface="Arial" pitchFamily="34" charset="0"/>
                <a:cs typeface="Arial" pitchFamily="34" charset="0"/>
              </a:rPr>
              <a:t> </a:t>
            </a:r>
            <a:r>
              <a:rPr lang="ru-RU" dirty="0" err="1">
                <a:latin typeface="Arial" pitchFamily="34" charset="0"/>
                <a:cs typeface="Arial" pitchFamily="34" charset="0"/>
              </a:rPr>
              <a:t>University</a:t>
            </a:r>
            <a:r>
              <a:rPr lang="ru-RU" dirty="0">
                <a:latin typeface="Arial" pitchFamily="34" charset="0"/>
                <a:cs typeface="Arial" pitchFamily="34" charset="0"/>
              </a:rPr>
              <a:t> </a:t>
            </a:r>
            <a:r>
              <a:rPr lang="ru-RU" dirty="0" err="1">
                <a:latin typeface="Arial" pitchFamily="34" charset="0"/>
                <a:cs typeface="Arial" pitchFamily="34" charset="0"/>
              </a:rPr>
              <a:t>Academic</a:t>
            </a:r>
            <a:r>
              <a:rPr lang="ru-RU" dirty="0">
                <a:latin typeface="Arial" pitchFamily="34" charset="0"/>
                <a:cs typeface="Arial" pitchFamily="34" charset="0"/>
              </a:rPr>
              <a:t> </a:t>
            </a:r>
            <a:r>
              <a:rPr lang="ru-RU" dirty="0" err="1">
                <a:latin typeface="Arial" pitchFamily="34" charset="0"/>
                <a:cs typeface="Arial" pitchFamily="34" charset="0"/>
              </a:rPr>
              <a:t>Journals</a:t>
            </a:r>
            <a:r>
              <a:rPr lang="ru-RU" dirty="0">
                <a:latin typeface="Arial" pitchFamily="34" charset="0"/>
                <a:cs typeface="Arial" pitchFamily="34" charset="0"/>
              </a:rPr>
              <a:t> </a:t>
            </a:r>
            <a:r>
              <a:rPr lang="ru-RU" dirty="0" err="1">
                <a:latin typeface="Arial" pitchFamily="34" charset="0"/>
                <a:cs typeface="Arial" pitchFamily="34" charset="0"/>
              </a:rPr>
              <a:t>Portal</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6</a:t>
            </a:fld>
            <a:endParaRPr lang="en-US"/>
          </a:p>
        </p:txBody>
      </p:sp>
      <p:sp>
        <p:nvSpPr>
          <p:cNvPr id="3" name="Content Placeholder 2"/>
          <p:cNvSpPr>
            <a:spLocks noGrp="1"/>
          </p:cNvSpPr>
          <p:nvPr>
            <p:ph idx="1"/>
          </p:nvPr>
        </p:nvSpPr>
        <p:spPr>
          <a:xfrm>
            <a:off x="272403" y="1524000"/>
            <a:ext cx="11652897" cy="4883150"/>
          </a:xfrm>
        </p:spPr>
        <p:txBody>
          <a:bodyPr>
            <a:normAutofit/>
          </a:bodyPr>
          <a:lstStyle/>
          <a:p>
            <a:r>
              <a:rPr lang="en-US" dirty="0">
                <a:latin typeface="Arial" pitchFamily="34" charset="0"/>
                <a:cs typeface="Arial" pitchFamily="34" charset="0"/>
              </a:rPr>
              <a:t>The New Bulgarian University Academic Journals Portal has been created and operates on an open source platform "Open Journal Systems</a:t>
            </a:r>
            <a:r>
              <a:rPr lang="en-US" dirty="0" smtClean="0">
                <a:latin typeface="Arial" pitchFamily="34" charset="0"/>
                <a:cs typeface="Arial" pitchFamily="34" charset="0"/>
              </a:rPr>
              <a:t>".</a:t>
            </a:r>
          </a:p>
          <a:p>
            <a:r>
              <a:rPr lang="en-US" dirty="0">
                <a:latin typeface="Arial" pitchFamily="34" charset="0"/>
                <a:cs typeface="Arial" pitchFamily="34" charset="0"/>
              </a:rPr>
              <a:t>The aim is for each open access periodical of the NBU to have its own sub-site. </a:t>
            </a:r>
            <a:endParaRPr lang="en-US" dirty="0" smtClean="0">
              <a:latin typeface="Arial" pitchFamily="34" charset="0"/>
              <a:cs typeface="Arial" pitchFamily="34" charset="0"/>
            </a:endParaRPr>
          </a:p>
          <a:p>
            <a:r>
              <a:rPr lang="en-US" dirty="0">
                <a:latin typeface="Arial" pitchFamily="34" charset="0"/>
                <a:cs typeface="Arial" pitchFamily="34" charset="0"/>
              </a:rPr>
              <a:t>All publications are indexed in Latin (predominantly English) to the author and title level of the individual article. </a:t>
            </a:r>
            <a:endParaRPr lang="en-US" dirty="0" smtClean="0">
              <a:latin typeface="Arial" pitchFamily="34" charset="0"/>
              <a:cs typeface="Arial" pitchFamily="34" charset="0"/>
            </a:endParaRPr>
          </a:p>
          <a:p>
            <a:r>
              <a:rPr lang="en-US" dirty="0">
                <a:latin typeface="Arial" pitchFamily="34" charset="0"/>
                <a:cs typeface="Arial" pitchFamily="34" charset="0"/>
              </a:rPr>
              <a:t>In 2019, NBU Publishing became a full member of </a:t>
            </a:r>
            <a:r>
              <a:rPr lang="en-US" dirty="0" err="1">
                <a:latin typeface="Arial" pitchFamily="34" charset="0"/>
                <a:cs typeface="Arial" pitchFamily="34" charset="0"/>
              </a:rPr>
              <a:t>Crossref</a:t>
            </a:r>
            <a:r>
              <a:rPr lang="en-US" dirty="0">
                <a:latin typeface="Arial" pitchFamily="34" charset="0"/>
                <a:cs typeface="Arial" pitchFamily="34" charset="0"/>
              </a:rPr>
              <a:t>. The NBU prefix: 10.33919. and the suffix is formed by the librarians of the NBU Library and is composed of the abbreviated name of the publication, year and serial number of the article</a:t>
            </a:r>
            <a:r>
              <a:rPr lang="en-US" dirty="0" smtClean="0">
                <a:latin typeface="Arial" pitchFamily="34" charset="0"/>
                <a:cs typeface="Arial" pitchFamily="34" charset="0"/>
              </a:rPr>
              <a:t>.</a:t>
            </a:r>
          </a:p>
          <a:p>
            <a:r>
              <a:rPr lang="en-US" dirty="0">
                <a:latin typeface="Arial" pitchFamily="34" charset="0"/>
                <a:cs typeface="Arial" pitchFamily="34" charset="0"/>
              </a:rPr>
              <a:t>The portal can be accessed from the homepage of the NBU website, in the "Book Centre" section, as well as on the Library website, in the "Electronic Resources" menu.</a:t>
            </a:r>
            <a:endParaRPr lang="ru-RU" dirty="0" smtClean="0">
              <a:latin typeface="Arial" pitchFamily="34" charset="0"/>
              <a:cs typeface="Arial" pitchFamily="34" charset="0"/>
            </a:endParaRPr>
          </a:p>
        </p:txBody>
      </p:sp>
    </p:spTree>
    <p:extLst>
      <p:ext uri="{BB962C8B-B14F-4D97-AF65-F5344CB8AC3E}">
        <p14:creationId xmlns:p14="http://schemas.microsoft.com/office/powerpoint/2010/main" val="2105447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pitchFamily="34" charset="0"/>
                <a:cs typeface="Arial" pitchFamily="34" charset="0"/>
              </a:rPr>
              <a:t>Publishing and Open Access</a:t>
            </a: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7</a:t>
            </a:fld>
            <a:endParaRPr lang="en-US"/>
          </a:p>
        </p:txBody>
      </p:sp>
      <p:sp>
        <p:nvSpPr>
          <p:cNvPr id="3" name="Content Placeholder 2"/>
          <p:cNvSpPr>
            <a:spLocks noGrp="1"/>
          </p:cNvSpPr>
          <p:nvPr>
            <p:ph idx="1"/>
          </p:nvPr>
        </p:nvSpPr>
        <p:spPr>
          <a:xfrm>
            <a:off x="272403" y="1398196"/>
            <a:ext cx="8109597" cy="5008953"/>
          </a:xfrm>
        </p:spPr>
        <p:txBody>
          <a:bodyPr>
            <a:normAutofit fontScale="92500" lnSpcReduction="20000"/>
          </a:bodyPr>
          <a:lstStyle/>
          <a:p>
            <a:r>
              <a:rPr lang="ru-RU" dirty="0">
                <a:latin typeface="Arial" pitchFamily="34" charset="0"/>
                <a:cs typeface="Arial" pitchFamily="34" charset="0"/>
              </a:rPr>
              <a:t>1. </a:t>
            </a:r>
            <a:r>
              <a:rPr lang="en-US" dirty="0">
                <a:latin typeface="Arial" pitchFamily="34" charset="0"/>
                <a:cs typeface="Arial" pitchFamily="34" charset="0"/>
              </a:rPr>
              <a:t>Each issue is submitted for review by the Publishing Board, which approves the prepress and publication procedure</a:t>
            </a:r>
            <a:r>
              <a:rPr lang="en-US" dirty="0" smtClean="0">
                <a:latin typeface="Arial" pitchFamily="34" charset="0"/>
                <a:cs typeface="Arial" pitchFamily="34" charset="0"/>
              </a:rPr>
              <a:t>.</a:t>
            </a:r>
          </a:p>
          <a:p>
            <a:r>
              <a:rPr lang="ru-RU" dirty="0" smtClean="0">
                <a:latin typeface="Arial" pitchFamily="34" charset="0"/>
                <a:cs typeface="Arial" pitchFamily="34" charset="0"/>
              </a:rPr>
              <a:t>2</a:t>
            </a:r>
            <a:r>
              <a:rPr lang="ru-RU" dirty="0">
                <a:latin typeface="Arial" pitchFamily="34" charset="0"/>
                <a:cs typeface="Arial" pitchFamily="34" charset="0"/>
              </a:rPr>
              <a:t>. </a:t>
            </a:r>
            <a:r>
              <a:rPr lang="en-US" dirty="0">
                <a:latin typeface="Arial" pitchFamily="34" charset="0"/>
                <a:cs typeface="Arial" pitchFamily="34" charset="0"/>
              </a:rPr>
              <a:t>Registered valid ISSN (print) or ISSN (online</a:t>
            </a:r>
            <a:r>
              <a:rPr lang="en-US" dirty="0" smtClean="0">
                <a:latin typeface="Arial" pitchFamily="34" charset="0"/>
                <a:cs typeface="Arial" pitchFamily="34" charset="0"/>
              </a:rPr>
              <a:t>).</a:t>
            </a:r>
          </a:p>
          <a:p>
            <a:r>
              <a:rPr lang="en-US" dirty="0">
                <a:latin typeface="Arial" pitchFamily="34" charset="0"/>
                <a:cs typeface="Arial" pitchFamily="34" charset="0"/>
              </a:rPr>
              <a:t>3</a:t>
            </a:r>
            <a:r>
              <a:rPr lang="en-US" dirty="0" smtClean="0">
                <a:latin typeface="Arial" pitchFamily="34" charset="0"/>
                <a:cs typeface="Arial" pitchFamily="34" charset="0"/>
              </a:rPr>
              <a:t>.</a:t>
            </a:r>
            <a:r>
              <a:rPr lang="ru-RU" dirty="0" smtClean="0">
                <a:latin typeface="Arial" pitchFamily="34" charset="0"/>
                <a:cs typeface="Arial" pitchFamily="34" charset="0"/>
              </a:rPr>
              <a:t> </a:t>
            </a:r>
            <a:r>
              <a:rPr lang="en-US" dirty="0">
                <a:latin typeface="Arial" pitchFamily="34" charset="0"/>
                <a:cs typeface="Arial" pitchFamily="34" charset="0"/>
              </a:rPr>
              <a:t>Clearly defined objectives and scope</a:t>
            </a:r>
            <a:r>
              <a:rPr lang="en-US" dirty="0" smtClean="0">
                <a:latin typeface="Arial" pitchFamily="34" charset="0"/>
                <a:cs typeface="Arial" pitchFamily="34" charset="0"/>
              </a:rPr>
              <a:t>.</a:t>
            </a:r>
          </a:p>
          <a:p>
            <a:r>
              <a:rPr lang="en-US" dirty="0">
                <a:latin typeface="Arial" pitchFamily="34" charset="0"/>
                <a:cs typeface="Arial" pitchFamily="34" charset="0"/>
              </a:rPr>
              <a:t>4</a:t>
            </a:r>
            <a:r>
              <a:rPr lang="ru-RU" dirty="0" smtClean="0">
                <a:latin typeface="Arial" pitchFamily="34" charset="0"/>
                <a:cs typeface="Arial" pitchFamily="34" charset="0"/>
              </a:rPr>
              <a:t>. </a:t>
            </a:r>
            <a:r>
              <a:rPr lang="en-US" dirty="0">
                <a:latin typeface="Arial" pitchFamily="34" charset="0"/>
                <a:cs typeface="Arial" pitchFamily="34" charset="0"/>
              </a:rPr>
              <a:t>Editor-in-chief and editorial board with habilitated Bulgarian and foreign scientists</a:t>
            </a:r>
            <a:r>
              <a:rPr lang="en-US" dirty="0" smtClean="0">
                <a:latin typeface="Arial" pitchFamily="34" charset="0"/>
                <a:cs typeface="Arial" pitchFamily="34" charset="0"/>
              </a:rPr>
              <a:t>.</a:t>
            </a:r>
          </a:p>
          <a:p>
            <a:r>
              <a:rPr lang="en-US" dirty="0">
                <a:latin typeface="Arial" pitchFamily="34" charset="0"/>
                <a:cs typeface="Arial" pitchFamily="34" charset="0"/>
              </a:rPr>
              <a:t>5</a:t>
            </a:r>
            <a:r>
              <a:rPr lang="ru-RU" dirty="0" smtClean="0">
                <a:latin typeface="Arial" pitchFamily="34" charset="0"/>
                <a:cs typeface="Arial" pitchFamily="34" charset="0"/>
              </a:rPr>
              <a:t>. </a:t>
            </a:r>
            <a:r>
              <a:rPr lang="en-US" dirty="0">
                <a:latin typeface="Arial" pitchFamily="34" charset="0"/>
                <a:cs typeface="Arial" pitchFamily="34" charset="0"/>
              </a:rPr>
              <a:t>Publishing policies including open access information, guidelines for authors, citation standard and manuscript layout template</a:t>
            </a:r>
            <a:r>
              <a:rPr lang="en-US" dirty="0" smtClean="0">
                <a:latin typeface="Arial" pitchFamily="34" charset="0"/>
                <a:cs typeface="Arial" pitchFamily="34" charset="0"/>
              </a:rPr>
              <a:t>.</a:t>
            </a:r>
          </a:p>
          <a:p>
            <a:r>
              <a:rPr lang="en-US" dirty="0">
                <a:latin typeface="Arial" pitchFamily="34" charset="0"/>
                <a:cs typeface="Arial" pitchFamily="34" charset="0"/>
              </a:rPr>
              <a:t>6</a:t>
            </a:r>
            <a:r>
              <a:rPr lang="ru-RU" dirty="0" smtClean="0">
                <a:latin typeface="Arial" pitchFamily="34" charset="0"/>
                <a:cs typeface="Arial" pitchFamily="34" charset="0"/>
              </a:rPr>
              <a:t>. </a:t>
            </a:r>
            <a:r>
              <a:rPr lang="en-US" dirty="0">
                <a:latin typeface="Arial" pitchFamily="34" charset="0"/>
                <a:cs typeface="Arial" pitchFamily="34" charset="0"/>
              </a:rPr>
              <a:t>Evaluation of scientific content by reviewers</a:t>
            </a:r>
            <a:r>
              <a:rPr lang="en-US" dirty="0" smtClean="0">
                <a:latin typeface="Arial" pitchFamily="34" charset="0"/>
                <a:cs typeface="Arial" pitchFamily="34" charset="0"/>
              </a:rPr>
              <a:t>.</a:t>
            </a:r>
          </a:p>
          <a:p>
            <a:r>
              <a:rPr lang="en-US" dirty="0">
                <a:latin typeface="Arial" pitchFamily="34" charset="0"/>
                <a:cs typeface="Arial" pitchFamily="34" charset="0"/>
              </a:rPr>
              <a:t>7</a:t>
            </a:r>
            <a:r>
              <a:rPr lang="ru-RU" dirty="0" smtClean="0">
                <a:latin typeface="Arial" pitchFamily="34" charset="0"/>
                <a:cs typeface="Arial" pitchFamily="34" charset="0"/>
              </a:rPr>
              <a:t>. </a:t>
            </a:r>
            <a:r>
              <a:rPr lang="en-US" dirty="0">
                <a:latin typeface="Arial" pitchFamily="34" charset="0"/>
                <a:cs typeface="Arial" pitchFamily="34" charset="0"/>
              </a:rPr>
              <a:t>Arrange the main elements in the articles in a certain way.</a:t>
            </a:r>
          </a:p>
          <a:p>
            <a:r>
              <a:rPr lang="en-US" dirty="0">
                <a:latin typeface="Arial" pitchFamily="34" charset="0"/>
                <a:cs typeface="Arial" pitchFamily="34" charset="0"/>
              </a:rPr>
              <a:t>8</a:t>
            </a:r>
            <a:r>
              <a:rPr lang="ru-RU" dirty="0" smtClean="0">
                <a:latin typeface="Arial" pitchFamily="34" charset="0"/>
                <a:cs typeface="Arial" pitchFamily="34" charset="0"/>
              </a:rPr>
              <a:t>. </a:t>
            </a:r>
            <a:r>
              <a:rPr lang="en-US" dirty="0">
                <a:latin typeface="Arial" pitchFamily="34" charset="0"/>
                <a:cs typeface="Arial" pitchFamily="34" charset="0"/>
              </a:rPr>
              <a:t>Translation of the author's name, article title, keywords and abstract into English</a:t>
            </a:r>
            <a:r>
              <a:rPr lang="en-US" dirty="0" smtClean="0">
                <a:latin typeface="Arial" pitchFamily="34" charset="0"/>
                <a:cs typeface="Arial" pitchFamily="34" charset="0"/>
              </a:rPr>
              <a:t>.</a:t>
            </a:r>
          </a:p>
          <a:p>
            <a:r>
              <a:rPr lang="en-US" dirty="0">
                <a:latin typeface="Arial" pitchFamily="34" charset="0"/>
                <a:cs typeface="Arial" pitchFamily="34" charset="0"/>
              </a:rPr>
              <a:t>9</a:t>
            </a:r>
            <a:r>
              <a:rPr lang="ru-RU" dirty="0" smtClean="0">
                <a:latin typeface="Arial" pitchFamily="34" charset="0"/>
                <a:cs typeface="Arial" pitchFamily="34" charset="0"/>
              </a:rPr>
              <a:t>. </a:t>
            </a:r>
            <a:r>
              <a:rPr lang="en-US" dirty="0">
                <a:latin typeface="Arial" pitchFamily="34" charset="0"/>
                <a:cs typeface="Arial" pitchFamily="34" charset="0"/>
              </a:rPr>
              <a:t>Regular publication, on a predetermined schedule</a:t>
            </a:r>
            <a:r>
              <a:rPr lang="en-US" dirty="0" smtClean="0">
                <a:latin typeface="Arial" pitchFamily="34" charset="0"/>
                <a:cs typeface="Arial" pitchFamily="34" charset="0"/>
              </a:rPr>
              <a:t>.</a:t>
            </a:r>
          </a:p>
          <a:p>
            <a:r>
              <a:rPr lang="en-US" dirty="0" smtClean="0">
                <a:latin typeface="Arial" pitchFamily="34" charset="0"/>
                <a:cs typeface="Arial" pitchFamily="34" charset="0"/>
              </a:rPr>
              <a:t>10</a:t>
            </a:r>
            <a:r>
              <a:rPr lang="ru-RU" dirty="0" smtClean="0">
                <a:latin typeface="Arial" pitchFamily="34" charset="0"/>
                <a:cs typeface="Arial" pitchFamily="34" charset="0"/>
              </a:rPr>
              <a:t>. </a:t>
            </a:r>
            <a:r>
              <a:rPr lang="en-US" dirty="0">
                <a:latin typeface="Arial" pitchFamily="34" charset="0"/>
                <a:cs typeface="Arial" pitchFamily="34" charset="0"/>
              </a:rPr>
              <a:t>Website with full information about the publication, contact details for the editorial board and mailing address.</a:t>
            </a:r>
            <a:endParaRPr lang="ru-RU" dirty="0">
              <a:latin typeface="Arial" pitchFamily="34" charset="0"/>
              <a:cs typeface="Arial" pitchFamily="34" charset="0"/>
            </a:endParaRPr>
          </a:p>
        </p:txBody>
      </p:sp>
      <p:pic>
        <p:nvPicPr>
          <p:cNvPr id="7" name="Picture Placeholder 2"/>
          <p:cNvPicPr>
            <a:picLocks noChangeAspect="1"/>
          </p:cNvPicPr>
          <p:nvPr/>
        </p:nvPicPr>
        <p:blipFill>
          <a:blip r:embed="rId3">
            <a:extLst>
              <a:ext uri="{28A0092B-C50C-407E-A947-70E740481C1C}">
                <a14:useLocalDpi xmlns:a14="http://schemas.microsoft.com/office/drawing/2010/main" val="0"/>
              </a:ext>
            </a:extLst>
          </a:blip>
          <a:srcRect l="5963" r="5963"/>
          <a:stretch>
            <a:fillRect/>
          </a:stretch>
        </p:blipFill>
        <p:spPr>
          <a:xfrm>
            <a:off x="8626685" y="409660"/>
            <a:ext cx="1354149" cy="197707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6686" y="4533279"/>
            <a:ext cx="1354148" cy="195974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27757" y="2510560"/>
            <a:ext cx="1435608" cy="192414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27756" y="4533278"/>
            <a:ext cx="1435608" cy="1964066"/>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6686" y="2510560"/>
            <a:ext cx="1354596" cy="1924142"/>
          </a:xfrm>
          <a:prstGeom prst="rect">
            <a:avLst/>
          </a:prstGeom>
          <a:ln>
            <a:solidFill>
              <a:srgbClr val="1ABEEB"/>
            </a:solidFill>
          </a:ln>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23206" y="414809"/>
            <a:ext cx="1540157" cy="1971926"/>
          </a:xfrm>
          <a:prstGeom prst="rect">
            <a:avLst/>
          </a:prstGeom>
        </p:spPr>
      </p:pic>
    </p:spTree>
    <p:extLst>
      <p:ext uri="{BB962C8B-B14F-4D97-AF65-F5344CB8AC3E}">
        <p14:creationId xmlns:p14="http://schemas.microsoft.com/office/powerpoint/2010/main" val="11081377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Arial" pitchFamily="34" charset="0"/>
                <a:cs typeface="Arial" pitchFamily="34" charset="0"/>
              </a:rPr>
              <a:t>Indexing in</a:t>
            </a:r>
            <a:r>
              <a:rPr lang="bg-BG" dirty="0" smtClean="0">
                <a:latin typeface="Arial" pitchFamily="34" charset="0"/>
                <a:cs typeface="Arial" pitchFamily="34" charset="0"/>
              </a:rPr>
              <a:t> </a:t>
            </a:r>
            <a:r>
              <a:rPr lang="en-US" dirty="0" smtClean="0">
                <a:latin typeface="Arial" pitchFamily="34" charset="0"/>
                <a:cs typeface="Arial" pitchFamily="34" charset="0"/>
              </a:rPr>
              <a:t>CEEOL</a:t>
            </a:r>
            <a:endParaRPr lang="en-US"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8</a:t>
            </a:fld>
            <a:endParaRPr lang="en-US"/>
          </a:p>
        </p:txBody>
      </p:sp>
      <p:sp>
        <p:nvSpPr>
          <p:cNvPr id="3" name="Content Placeholder 2"/>
          <p:cNvSpPr>
            <a:spLocks noGrp="1"/>
          </p:cNvSpPr>
          <p:nvPr>
            <p:ph idx="1"/>
          </p:nvPr>
        </p:nvSpPr>
        <p:spPr>
          <a:xfrm>
            <a:off x="272403" y="1524000"/>
            <a:ext cx="11652897" cy="4883150"/>
          </a:xfrm>
        </p:spPr>
        <p:txBody>
          <a:bodyPr>
            <a:normAutofit/>
          </a:bodyPr>
          <a:lstStyle/>
          <a:p>
            <a:r>
              <a:rPr lang="en-US" dirty="0">
                <a:latin typeface="Arial" pitchFamily="34" charset="0"/>
                <a:cs typeface="Arial" pitchFamily="34" charset="0"/>
              </a:rPr>
              <a:t>The Central and Eastern European Online Library (CEEOL) is a repository of full text indexed documents </a:t>
            </a:r>
            <a:r>
              <a:rPr lang="en-US" dirty="0" smtClean="0">
                <a:latin typeface="Arial" pitchFamily="34" charset="0"/>
                <a:cs typeface="Arial" pitchFamily="34" charset="0"/>
              </a:rPr>
              <a:t>from </a:t>
            </a:r>
            <a:r>
              <a:rPr lang="en-US" dirty="0">
                <a:latin typeface="Arial" pitchFamily="34" charset="0"/>
                <a:cs typeface="Arial" pitchFamily="34" charset="0"/>
              </a:rPr>
              <a:t>and about Central and Eastern </a:t>
            </a:r>
            <a:r>
              <a:rPr lang="en-US" dirty="0" smtClean="0">
                <a:latin typeface="Arial" pitchFamily="34" charset="0"/>
                <a:cs typeface="Arial" pitchFamily="34" charset="0"/>
              </a:rPr>
              <a:t>Europe</a:t>
            </a:r>
            <a:r>
              <a:rPr lang="bg-BG" dirty="0" smtClean="0">
                <a:latin typeface="Arial" pitchFamily="34" charset="0"/>
                <a:cs typeface="Arial" pitchFamily="34" charset="0"/>
              </a:rPr>
              <a:t>.</a:t>
            </a:r>
          </a:p>
          <a:p>
            <a:r>
              <a:rPr lang="en-US" dirty="0">
                <a:latin typeface="Arial" pitchFamily="34" charset="0"/>
                <a:cs typeface="Arial" pitchFamily="34" charset="0"/>
              </a:rPr>
              <a:t>Since 2016 NBU is in contractual relations with CEEOL </a:t>
            </a:r>
            <a:r>
              <a:rPr lang="en-US" dirty="0" smtClean="0">
                <a:latin typeface="Arial" pitchFamily="34" charset="0"/>
                <a:cs typeface="Arial" pitchFamily="34" charset="0"/>
              </a:rPr>
              <a:t>.</a:t>
            </a:r>
          </a:p>
          <a:p>
            <a:r>
              <a:rPr lang="en-US" dirty="0">
                <a:latin typeface="Arial" pitchFamily="34" charset="0"/>
                <a:cs typeface="Arial" pitchFamily="34" charset="0"/>
              </a:rPr>
              <a:t>The system provides bilingual indexing of journals, yearbooks and periodicals. Indexing is in the original language of the publication and in English</a:t>
            </a:r>
            <a:r>
              <a:rPr lang="en-US" dirty="0" smtClean="0">
                <a:latin typeface="Arial" pitchFamily="34" charset="0"/>
                <a:cs typeface="Arial" pitchFamily="34" charset="0"/>
              </a:rPr>
              <a:t>.</a:t>
            </a:r>
          </a:p>
          <a:p>
            <a:r>
              <a:rPr lang="en-US" dirty="0">
                <a:latin typeface="Arial" pitchFamily="34" charset="0"/>
                <a:cs typeface="Arial" pitchFamily="34" charset="0"/>
              </a:rPr>
              <a:t>Open access publications are indexed in the system by librarians in the NBU Library, according to the specific requirements of the database</a:t>
            </a:r>
            <a:r>
              <a:rPr lang="en-US" dirty="0" smtClean="0">
                <a:latin typeface="Arial" pitchFamily="34" charset="0"/>
                <a:cs typeface="Arial" pitchFamily="34" charset="0"/>
              </a:rPr>
              <a:t>.</a:t>
            </a:r>
          </a:p>
          <a:p>
            <a:r>
              <a:rPr lang="en-US" dirty="0">
                <a:latin typeface="Arial" pitchFamily="34" charset="0"/>
                <a:cs typeface="Arial" pitchFamily="34" charset="0"/>
              </a:rPr>
              <a:t>The collaboration provides for the included open access NBU </a:t>
            </a:r>
            <a:r>
              <a:rPr lang="en-US" dirty="0" err="1">
                <a:latin typeface="Arial" pitchFamily="34" charset="0"/>
                <a:cs typeface="Arial" pitchFamily="34" charset="0"/>
              </a:rPr>
              <a:t>publications:</a:t>
            </a:r>
            <a:r>
              <a:rPr lang="en-US" dirty="0" err="1" smtClean="0">
                <a:latin typeface="Arial" pitchFamily="34" charset="0"/>
                <a:cs typeface="Arial" pitchFamily="34" charset="0"/>
              </a:rPr>
              <a:t>high</a:t>
            </a:r>
            <a:r>
              <a:rPr lang="en-US" dirty="0" smtClean="0">
                <a:latin typeface="Arial" pitchFamily="34" charset="0"/>
                <a:cs typeface="Arial" pitchFamily="34" charset="0"/>
              </a:rPr>
              <a:t> </a:t>
            </a:r>
            <a:r>
              <a:rPr lang="en-US" dirty="0">
                <a:latin typeface="Arial" pitchFamily="34" charset="0"/>
                <a:cs typeface="Arial" pitchFamily="34" charset="0"/>
              </a:rPr>
              <a:t>visibility and </a:t>
            </a:r>
            <a:r>
              <a:rPr lang="en-US" dirty="0" smtClean="0">
                <a:latin typeface="Arial" pitchFamily="34" charset="0"/>
                <a:cs typeface="Arial" pitchFamily="34" charset="0"/>
              </a:rPr>
              <a:t>awareness</a:t>
            </a:r>
            <a:r>
              <a:rPr lang="en-US" dirty="0">
                <a:latin typeface="Arial" pitchFamily="34" charset="0"/>
                <a:cs typeface="Arial" pitchFamily="34" charset="0"/>
              </a:rPr>
              <a:t>:</a:t>
            </a:r>
          </a:p>
          <a:p>
            <a:pPr lvl="1"/>
            <a:r>
              <a:rPr lang="en-US" dirty="0" smtClean="0">
                <a:latin typeface="Arial" pitchFamily="34" charset="0"/>
                <a:cs typeface="Arial" pitchFamily="34" charset="0"/>
              </a:rPr>
              <a:t>full </a:t>
            </a:r>
            <a:r>
              <a:rPr lang="en-US" dirty="0">
                <a:latin typeface="Arial" pitchFamily="34" charset="0"/>
                <a:cs typeface="Arial" pitchFamily="34" charset="0"/>
              </a:rPr>
              <a:t>text indexing by Google Scholar, Primo® and Summon® (</a:t>
            </a:r>
            <a:r>
              <a:rPr lang="en-US" dirty="0" err="1">
                <a:latin typeface="Arial" pitchFamily="34" charset="0"/>
                <a:cs typeface="Arial" pitchFamily="34" charset="0"/>
              </a:rPr>
              <a:t>ProQuest</a:t>
            </a:r>
            <a:r>
              <a:rPr lang="en-US" dirty="0" smtClean="0">
                <a:latin typeface="Arial" pitchFamily="34" charset="0"/>
                <a:cs typeface="Arial" pitchFamily="34" charset="0"/>
              </a:rPr>
              <a:t>)</a:t>
            </a:r>
            <a:r>
              <a:rPr lang="bg-BG" dirty="0" smtClean="0">
                <a:latin typeface="Arial" pitchFamily="34" charset="0"/>
                <a:cs typeface="Arial" pitchFamily="34" charset="0"/>
              </a:rPr>
              <a:t>;</a:t>
            </a:r>
            <a:endParaRPr lang="en-US" dirty="0">
              <a:latin typeface="Arial" pitchFamily="34" charset="0"/>
              <a:cs typeface="Arial" pitchFamily="34" charset="0"/>
            </a:endParaRPr>
          </a:p>
          <a:p>
            <a:pPr lvl="1"/>
            <a:r>
              <a:rPr lang="en-US" dirty="0" smtClean="0">
                <a:latin typeface="Arial" pitchFamily="34" charset="0"/>
                <a:cs typeface="Arial" pitchFamily="34" charset="0"/>
              </a:rPr>
              <a:t>opportunity </a:t>
            </a:r>
            <a:r>
              <a:rPr lang="en-US" dirty="0">
                <a:latin typeface="Arial" pitchFamily="34" charset="0"/>
                <a:cs typeface="Arial" pitchFamily="34" charset="0"/>
              </a:rPr>
              <a:t>to reach new audience through CEEOL´s institutional and individual </a:t>
            </a:r>
            <a:r>
              <a:rPr lang="en-US" dirty="0" smtClean="0">
                <a:latin typeface="Arial" pitchFamily="34" charset="0"/>
                <a:cs typeface="Arial" pitchFamily="34" charset="0"/>
              </a:rPr>
              <a:t>subscribers</a:t>
            </a:r>
            <a:r>
              <a:rPr lang="bg-BG" dirty="0" smtClean="0">
                <a:latin typeface="Arial" pitchFamily="34" charset="0"/>
                <a:cs typeface="Arial" pitchFamily="34" charset="0"/>
              </a:rPr>
              <a:t>;</a:t>
            </a:r>
            <a:endParaRPr lang="en-US" dirty="0">
              <a:latin typeface="Arial" pitchFamily="34" charset="0"/>
              <a:cs typeface="Arial" pitchFamily="34" charset="0"/>
            </a:endParaRPr>
          </a:p>
          <a:p>
            <a:pPr lvl="1"/>
            <a:r>
              <a:rPr lang="en-US" dirty="0" smtClean="0">
                <a:latin typeface="Arial" pitchFamily="34" charset="0"/>
                <a:cs typeface="Arial" pitchFamily="34" charset="0"/>
              </a:rPr>
              <a:t>usage </a:t>
            </a:r>
            <a:r>
              <a:rPr lang="en-US" dirty="0">
                <a:latin typeface="Arial" pitchFamily="34" charset="0"/>
                <a:cs typeface="Arial" pitchFamily="34" charset="0"/>
              </a:rPr>
              <a:t>statistics on article level.</a:t>
            </a:r>
          </a:p>
          <a:p>
            <a:endParaRPr lang="ru-RU" dirty="0" smtClean="0">
              <a:latin typeface="Arial" pitchFamily="34" charset="0"/>
              <a:cs typeface="Arial" pitchFamily="34" charset="0"/>
            </a:endParaRPr>
          </a:p>
        </p:txBody>
      </p:sp>
    </p:spTree>
    <p:extLst>
      <p:ext uri="{BB962C8B-B14F-4D97-AF65-F5344CB8AC3E}">
        <p14:creationId xmlns:p14="http://schemas.microsoft.com/office/powerpoint/2010/main" val="3611473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403" y="268360"/>
            <a:ext cx="8960497" cy="943436"/>
          </a:xfrm>
        </p:spPr>
        <p:txBody>
          <a:bodyPr>
            <a:normAutofit fontScale="90000"/>
          </a:bodyPr>
          <a:lstStyle/>
          <a:p>
            <a:r>
              <a:rPr lang="en-US" dirty="0">
                <a:latin typeface="Arial" pitchFamily="34" charset="0"/>
                <a:cs typeface="Arial" pitchFamily="34" charset="0"/>
              </a:rPr>
              <a:t>Scholar Electronic Repository of the </a:t>
            </a:r>
            <a:r>
              <a:rPr lang="en-US" dirty="0" smtClean="0">
                <a:latin typeface="Arial" pitchFamily="34" charset="0"/>
                <a:cs typeface="Arial" pitchFamily="34" charset="0"/>
              </a:rPr>
              <a:t>NBU</a:t>
            </a:r>
            <a:endParaRPr lang="en-US" dirty="0">
              <a:latin typeface="Arial" pitchFamily="34" charset="0"/>
              <a:cs typeface="Arial" pitchFamily="34" charset="0"/>
            </a:endParaRPr>
          </a:p>
        </p:txBody>
      </p:sp>
      <p:sp>
        <p:nvSpPr>
          <p:cNvPr id="3" name="Content Placeholder 2"/>
          <p:cNvSpPr>
            <a:spLocks noGrp="1"/>
          </p:cNvSpPr>
          <p:nvPr>
            <p:ph idx="1"/>
          </p:nvPr>
        </p:nvSpPr>
        <p:spPr>
          <a:xfrm>
            <a:off x="7581899" y="1385067"/>
            <a:ext cx="4457701" cy="5032038"/>
          </a:xfrm>
        </p:spPr>
        <p:txBody>
          <a:bodyPr>
            <a:normAutofit fontScale="92500" lnSpcReduction="10000"/>
          </a:bodyPr>
          <a:lstStyle/>
          <a:p>
            <a:r>
              <a:rPr lang="en-US" dirty="0">
                <a:latin typeface="Arial" pitchFamily="34" charset="0"/>
                <a:cs typeface="Arial" pitchFamily="34" charset="0"/>
              </a:rPr>
              <a:t>NBU NEA's mission is to be a single open electronic space providing long-term preservation of electronic documents and contributing to the dissemination of scholarly results of faculty and graduate students on the World Wide Web. </a:t>
            </a:r>
            <a:endParaRPr lang="en-US" dirty="0" smtClean="0">
              <a:latin typeface="Arial" pitchFamily="34" charset="0"/>
              <a:cs typeface="Arial" pitchFamily="34" charset="0"/>
            </a:endParaRPr>
          </a:p>
          <a:p>
            <a:r>
              <a:rPr lang="en-US" dirty="0">
                <a:latin typeface="Arial" pitchFamily="34" charset="0"/>
                <a:cs typeface="Arial" pitchFamily="34" charset="0"/>
              </a:rPr>
              <a:t>The archive is part of the international Open Archives Initiative (OAI) and follows the recommendations of the European University Association (EUA) to promote an institutional policy encouraging the free exchange of knowledge. </a:t>
            </a:r>
            <a:endParaRPr lang="ru-RU" dirty="0" smtClean="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455A2028-614B-4242-9434-955C26A5DA09}" type="datetime1">
              <a:rPr lang="en-US" smtClean="0"/>
              <a:t>5/16/2022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20AD80-7B76-0748-87BC-23DBE05348E2}" type="slidenum">
              <a:rPr lang="en-US" smtClean="0"/>
              <a:t>9</a:t>
            </a:fld>
            <a:endParaRPr lang="en-US"/>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 y="1385067"/>
            <a:ext cx="7581899" cy="4715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21986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DE246E3D-B209-7743-AA7B-0288F28D2946}" vid="{700AA354-A14B-6949-AA4B-F65CEC0AE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NBU-PP-Template</Template>
  <TotalTime>5713</TotalTime>
  <Words>4269</Words>
  <Application>Microsoft Office PowerPoint</Application>
  <PresentationFormat>Widescreen</PresentationFormat>
  <Paragraphs>232</Paragraphs>
  <Slides>21</Slides>
  <Notes>20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Helen2 Bg</vt:lpstr>
      <vt:lpstr>Helen2 Bg Heavy</vt:lpstr>
      <vt:lpstr>Helen2 Bg Light</vt:lpstr>
      <vt:lpstr>Helen2 Bg Medium</vt:lpstr>
      <vt:lpstr>Office Theme</vt:lpstr>
      <vt:lpstr>Bitmap Image</vt:lpstr>
      <vt:lpstr>Open Science at  New Bulgarian University</vt:lpstr>
      <vt:lpstr>The Beginning</vt:lpstr>
      <vt:lpstr>NBU Publications and Open Access</vt:lpstr>
      <vt:lpstr>NBU Publications and Open Access</vt:lpstr>
      <vt:lpstr>New Bulgarian University Academic Journals Portal</vt:lpstr>
      <vt:lpstr>New Bulgarian University Academic Journals Portal</vt:lpstr>
      <vt:lpstr>Publishing and Open Access</vt:lpstr>
      <vt:lpstr>Indexing in CEEOL</vt:lpstr>
      <vt:lpstr>Scholar Electronic Repository of the NBU</vt:lpstr>
      <vt:lpstr>History of Scholar Electronic Repository of the NBU</vt:lpstr>
      <vt:lpstr>Scholar Electronic Repository of the NBU</vt:lpstr>
      <vt:lpstr>Record elements in the repository</vt:lpstr>
      <vt:lpstr>Development of NBU SER</vt:lpstr>
      <vt:lpstr>Popularity of NBU SER</vt:lpstr>
      <vt:lpstr>Visibility</vt:lpstr>
      <vt:lpstr>Transferring metadata to the DART-Europe Portal</vt:lpstr>
      <vt:lpstr>Transferring metadata to the NALIS catalogue</vt:lpstr>
      <vt:lpstr>Transferring metadata to the BPOS</vt:lpstr>
      <vt:lpstr>The library supports research</vt:lpstr>
      <vt:lpstr>International Open Access Week</vt:lpstr>
      <vt:lpstr>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NBU</dc:creator>
  <cp:lastModifiedBy>Kristo</cp:lastModifiedBy>
  <cp:revision>200</cp:revision>
  <dcterms:created xsi:type="dcterms:W3CDTF">2019-10-28T10:08:27Z</dcterms:created>
  <dcterms:modified xsi:type="dcterms:W3CDTF">2022-05-16T12:47:15Z</dcterms:modified>
</cp:coreProperties>
</file>