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61" r:id="rId4"/>
    <p:sldId id="271" r:id="rId5"/>
    <p:sldId id="264" r:id="rId6"/>
    <p:sldId id="272" r:id="rId7"/>
    <p:sldId id="270" r:id="rId8"/>
    <p:sldId id="268" r:id="rId9"/>
    <p:sldId id="267" r:id="rId10"/>
    <p:sldId id="263" r:id="rId11"/>
  </p:sldIdLst>
  <p:sldSz cx="12192000" cy="685800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-Benutzer" initials="W" lastIdx="3" clrIdx="0">
    <p:extLst>
      <p:ext uri="{19B8F6BF-5375-455C-9EA6-DF929625EA0E}">
        <p15:presenceInfo xmlns:p15="http://schemas.microsoft.com/office/powerpoint/2012/main" userId="51c89de259fde9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20562-FD43-4BC1-87F4-A10B731B0639}" type="datetimeFigureOut">
              <a:rPr lang="de-DE" smtClean="0"/>
              <a:t>13.05.2022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267B3-F0D5-4766-8544-7B997FAFD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434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267B3-F0D5-4766-8544-7B997FAFD9C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627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267B3-F0D5-4766-8544-7B997FAFD9C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315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4760" cy="4808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16000" indent="-213480">
              <a:lnSpc>
                <a:spcPct val="100000"/>
              </a:lnSpc>
              <a:tabLst>
                <a:tab pos="0" algn="l"/>
              </a:tabLst>
            </a:pPr>
            <a:r>
              <a:rPr lang="de-DE" sz="2000" b="0" strike="noStrike" spc="-1" dirty="0" smtClean="0">
                <a:latin typeface="Calibri"/>
              </a:rPr>
              <a:t>Livia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225" name="CustomShape 3"/>
          <p:cNvSpPr/>
          <p:nvPr/>
        </p:nvSpPr>
        <p:spPr>
          <a:xfrm>
            <a:off x="4278960" y="10157400"/>
            <a:ext cx="3277800" cy="53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C5FC177-47B8-4F38-8DED-E90CB272F8C5}" type="slidenum">
              <a:rPr lang="de-DE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6</a:t>
            </a:fld>
            <a:endParaRPr lang="de-DE" sz="14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9758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4760" cy="4808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16000" indent="-213480">
              <a:lnSpc>
                <a:spcPct val="100000"/>
              </a:lnSpc>
              <a:tabLst>
                <a:tab pos="0" algn="l"/>
              </a:tabLst>
            </a:pPr>
            <a:r>
              <a:rPr lang="de-DE" sz="2000" b="0" strike="noStrike" spc="-1" dirty="0" smtClean="0">
                <a:latin typeface="Calibri"/>
              </a:rPr>
              <a:t>Livia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225" name="CustomShape 3"/>
          <p:cNvSpPr/>
          <p:nvPr/>
        </p:nvSpPr>
        <p:spPr>
          <a:xfrm>
            <a:off x="4278960" y="10157400"/>
            <a:ext cx="3277800" cy="53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C5FC177-47B8-4F38-8DED-E90CB272F8C5}" type="slidenum">
              <a:rPr lang="de-DE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7</a:t>
            </a:fld>
            <a:endParaRPr lang="de-DE" sz="14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357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4760" cy="4808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16000" indent="-213480">
              <a:lnSpc>
                <a:spcPct val="100000"/>
              </a:lnSpc>
              <a:tabLst>
                <a:tab pos="0" algn="l"/>
              </a:tabLst>
            </a:pPr>
            <a:r>
              <a:rPr lang="de-DE" sz="2000" b="0" strike="noStrike" spc="-1" dirty="0" smtClean="0">
                <a:latin typeface="Calibri"/>
              </a:rPr>
              <a:t>Livia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228" name="CustomShape 3"/>
          <p:cNvSpPr/>
          <p:nvPr/>
        </p:nvSpPr>
        <p:spPr>
          <a:xfrm>
            <a:off x="4278960" y="10157400"/>
            <a:ext cx="3277800" cy="53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E912842-631A-4843-B3E6-CE1E2ABD0E14}" type="slidenum">
              <a:rPr lang="de-DE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8</a:t>
            </a:fld>
            <a:endParaRPr lang="de-DE" sz="14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672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/>
          <p:cNvPicPr/>
          <p:nvPr/>
        </p:nvPicPr>
        <p:blipFill>
          <a:blip r:embed="rId14"/>
          <a:stretch/>
        </p:blipFill>
        <p:spPr>
          <a:xfrm>
            <a:off x="6840" y="3600"/>
            <a:ext cx="12182760" cy="6852600"/>
          </a:xfrm>
          <a:prstGeom prst="rect">
            <a:avLst/>
          </a:prstGeom>
          <a:ln w="0">
            <a:noFill/>
          </a:ln>
          <a:effectLst>
            <a:outerShdw blurRad="50760" dist="50760" dir="5400000" algn="ctr" rotWithShape="0">
              <a:srgbClr val="000000">
                <a:alpha val="81000"/>
              </a:srgbClr>
            </a:outerShdw>
          </a:effectLst>
        </p:spPr>
      </p:pic>
      <p:pic>
        <p:nvPicPr>
          <p:cNvPr id="6" name="Picture 13"/>
          <p:cNvPicPr/>
          <p:nvPr/>
        </p:nvPicPr>
        <p:blipFill>
          <a:blip r:embed="rId15"/>
          <a:stretch/>
        </p:blipFill>
        <p:spPr>
          <a:xfrm>
            <a:off x="-20520" y="4501440"/>
            <a:ext cx="3276360" cy="3276360"/>
          </a:xfrm>
          <a:prstGeom prst="rect">
            <a:avLst/>
          </a:prstGeom>
          <a:ln w="0">
            <a:noFill/>
          </a:ln>
        </p:spPr>
      </p:pic>
      <p:pic>
        <p:nvPicPr>
          <p:cNvPr id="2" name="Picture 15"/>
          <p:cNvPicPr/>
          <p:nvPr/>
        </p:nvPicPr>
        <p:blipFill>
          <a:blip r:embed="rId16"/>
          <a:stretch/>
        </p:blipFill>
        <p:spPr>
          <a:xfrm>
            <a:off x="9635400" y="5629680"/>
            <a:ext cx="2690640" cy="131580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12"/>
          <p:cNvPicPr/>
          <p:nvPr/>
        </p:nvPicPr>
        <p:blipFill>
          <a:blip r:embed="rId14"/>
          <a:stretch/>
        </p:blipFill>
        <p:spPr>
          <a:xfrm>
            <a:off x="6840" y="3600"/>
            <a:ext cx="12182760" cy="6852600"/>
          </a:xfrm>
          <a:prstGeom prst="rect">
            <a:avLst/>
          </a:prstGeom>
          <a:ln w="0">
            <a:noFill/>
          </a:ln>
        </p:spPr>
      </p:pic>
      <p:sp>
        <p:nvSpPr>
          <p:cNvPr id="42" name="CustomShape 2"/>
          <p:cNvSpPr/>
          <p:nvPr/>
        </p:nvSpPr>
        <p:spPr>
          <a:xfrm>
            <a:off x="11277720" y="333000"/>
            <a:ext cx="597600" cy="20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0233322E-BCB7-48F5-A4F5-A49EBA951DE4}" type="slidenum">
              <a:rPr lang="en-US" sz="1000" b="0" strike="noStrike" spc="-1">
                <a:solidFill>
                  <a:srgbClr val="48F89B"/>
                </a:solidFill>
                <a:latin typeface="Manrope ExtraBold"/>
                <a:ea typeface="DejaVu Sans"/>
              </a:rPr>
              <a:t>‹Nr.›</a:t>
            </a:fld>
            <a:endParaRPr lang="de-DE" sz="1000" b="0" strike="noStrike" spc="-1">
              <a:latin typeface="Calibri"/>
            </a:endParaRPr>
          </a:p>
        </p:txBody>
      </p:sp>
      <p:pic>
        <p:nvPicPr>
          <p:cNvPr id="43" name="Picture 10"/>
          <p:cNvPicPr/>
          <p:nvPr/>
        </p:nvPicPr>
        <p:blipFill>
          <a:blip r:embed="rId15"/>
          <a:stretch/>
        </p:blipFill>
        <p:spPr>
          <a:xfrm>
            <a:off x="27720" y="5595120"/>
            <a:ext cx="3843000" cy="1563840"/>
          </a:xfrm>
          <a:prstGeom prst="rect">
            <a:avLst/>
          </a:prstGeom>
          <a:ln w="0"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ftr" idx="1"/>
          </p:nvPr>
        </p:nvSpPr>
        <p:spPr>
          <a:xfrm>
            <a:off x="11131920" y="6364800"/>
            <a:ext cx="743400" cy="19692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>
            <a:lvl1pPr algn="ctr">
              <a:lnSpc>
                <a:spcPct val="100000"/>
              </a:lnSpc>
              <a:defRPr lang="en-US" sz="800" b="0" strike="noStrike" spc="-1">
                <a:solidFill>
                  <a:srgbClr val="D0CECE"/>
                </a:solidFill>
                <a:latin typeface="Manrope Medium"/>
                <a:ea typeface="DejaVu San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800" b="0" strike="noStrike" spc="-1">
                <a:solidFill>
                  <a:srgbClr val="D0CECE"/>
                </a:solidFill>
                <a:latin typeface="Manrope Medium"/>
                <a:ea typeface="DejaVu Sans"/>
              </a:rPr>
              <a:t>&lt;Fußzeile&gt;</a:t>
            </a:r>
            <a:endParaRPr lang="de-DE" sz="800" b="0" strike="noStrike" spc="-1"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ximilian.heber@uni-konstanz.de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/>
          <p:nvPr/>
        </p:nvSpPr>
        <p:spPr>
          <a:xfrm>
            <a:off x="322200" y="196270"/>
            <a:ext cx="9142200" cy="2385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900" b="1" strike="noStrike" cap="all" spc="-1" dirty="0">
                <a:solidFill>
                  <a:srgbClr val="0C00FF"/>
                </a:solidFill>
                <a:latin typeface="Arial"/>
                <a:ea typeface="Atyp Display Semibold"/>
              </a:rPr>
              <a:t>WP 5 Open Science </a:t>
            </a:r>
            <a:r>
              <a:rPr dirty="0"/>
              <a:t/>
            </a:r>
            <a:br>
              <a:rPr dirty="0"/>
            </a:br>
            <a:r>
              <a:rPr lang="en-US" sz="3600" b="1" strike="noStrike" cap="all" spc="-1" dirty="0">
                <a:solidFill>
                  <a:srgbClr val="0C00FF"/>
                </a:solidFill>
                <a:latin typeface="Arial"/>
                <a:ea typeface="Atyp Display Semibold"/>
              </a:rPr>
              <a:t>for transparent Research and Public Engagement</a:t>
            </a:r>
            <a:endParaRPr lang="de-DE" sz="3600" b="0" strike="noStrike" spc="-1" dirty="0">
              <a:latin typeface="Calibri"/>
            </a:endParaRPr>
          </a:p>
        </p:txBody>
      </p:sp>
      <p:sp>
        <p:nvSpPr>
          <p:cNvPr id="126" name="TextShape 2"/>
          <p:cNvSpPr/>
          <p:nvPr/>
        </p:nvSpPr>
        <p:spPr>
          <a:xfrm>
            <a:off x="322200" y="3002705"/>
            <a:ext cx="9142200" cy="90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de-DE" sz="2400" b="0" strike="noStrike" spc="-1" dirty="0" err="1" smtClean="0">
                <a:solidFill>
                  <a:srgbClr val="3B3838"/>
                </a:solidFill>
                <a:latin typeface="Arial"/>
                <a:ea typeface="DejaVu Sans"/>
              </a:rPr>
              <a:t>Staff</a:t>
            </a:r>
            <a:r>
              <a:rPr lang="de-DE" sz="2400" b="0" strike="noStrike" spc="-1" dirty="0" smtClean="0">
                <a:solidFill>
                  <a:srgbClr val="3B3838"/>
                </a:solidFill>
                <a:latin typeface="Arial"/>
                <a:ea typeface="DejaVu Sans"/>
              </a:rPr>
              <a:t> Exchange </a:t>
            </a:r>
            <a:r>
              <a:rPr lang="de-DE" sz="2400" b="0" strike="noStrike" spc="-1" dirty="0" err="1" smtClean="0">
                <a:solidFill>
                  <a:srgbClr val="3B3838"/>
                </a:solidFill>
                <a:latin typeface="Arial"/>
                <a:ea typeface="DejaVu Sans"/>
              </a:rPr>
              <a:t>Week</a:t>
            </a:r>
            <a:endParaRPr lang="de-DE" sz="2400" b="0" strike="noStrike" spc="-1" dirty="0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 smtClean="0">
                <a:solidFill>
                  <a:srgbClr val="3B3838"/>
                </a:solidFill>
                <a:latin typeface="Arial"/>
              </a:rPr>
              <a:t>11</a:t>
            </a:r>
            <a:r>
              <a:rPr lang="en-US" sz="2400" spc="-1" baseline="30000" dirty="0" smtClean="0">
                <a:solidFill>
                  <a:srgbClr val="3B3838"/>
                </a:solidFill>
                <a:latin typeface="Arial"/>
              </a:rPr>
              <a:t>th</a:t>
            </a:r>
            <a:r>
              <a:rPr lang="en-US" sz="2400" spc="-1" dirty="0" smtClean="0">
                <a:solidFill>
                  <a:srgbClr val="3B3838"/>
                </a:solidFill>
                <a:latin typeface="Arial"/>
              </a:rPr>
              <a:t> – 13</a:t>
            </a:r>
            <a:r>
              <a:rPr lang="en-US" sz="2400" spc="-1" baseline="30000" dirty="0" smtClean="0">
                <a:solidFill>
                  <a:srgbClr val="3B3838"/>
                </a:solidFill>
                <a:latin typeface="Arial"/>
              </a:rPr>
              <a:t>th</a:t>
            </a:r>
            <a:r>
              <a:rPr lang="en-US" sz="2400" spc="-1" dirty="0" smtClean="0">
                <a:solidFill>
                  <a:srgbClr val="3B3838"/>
                </a:solidFill>
                <a:latin typeface="Arial"/>
              </a:rPr>
              <a:t> May</a:t>
            </a: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en-US" spc="-1" dirty="0" smtClean="0">
              <a:solidFill>
                <a:srgbClr val="3B3838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pc="-1" dirty="0" smtClean="0">
                <a:solidFill>
                  <a:srgbClr val="3B3838"/>
                </a:solidFill>
                <a:latin typeface="Arial"/>
              </a:rPr>
              <a:t>Max </a:t>
            </a:r>
            <a:r>
              <a:rPr lang="en-US" spc="-1" dirty="0" smtClean="0">
                <a:solidFill>
                  <a:srgbClr val="3B3838"/>
                </a:solidFill>
                <a:latin typeface="Arial"/>
              </a:rPr>
              <a:t>Heber (University of Konstanz)</a:t>
            </a:r>
            <a:endParaRPr lang="de-DE" b="0" strike="noStrike" spc="-1" dirty="0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/>
          <p:nvPr/>
        </p:nvSpPr>
        <p:spPr>
          <a:xfrm>
            <a:off x="407880" y="140760"/>
            <a:ext cx="11374200" cy="1263960"/>
          </a:xfrm>
          <a:prstGeom prst="rect">
            <a:avLst/>
          </a:prstGeom>
          <a:noFill/>
          <a:ln w="0"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144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What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is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WP5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about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?</a:t>
            </a:r>
            <a:endParaRPr lang="de-DE" sz="3200" b="0" strike="noStrike" spc="-1" dirty="0">
              <a:latin typeface="Calibri"/>
            </a:endParaRPr>
          </a:p>
        </p:txBody>
      </p:sp>
      <p:sp>
        <p:nvSpPr>
          <p:cNvPr id="138" name="TextShape 2"/>
          <p:cNvSpPr/>
          <p:nvPr/>
        </p:nvSpPr>
        <p:spPr>
          <a:xfrm>
            <a:off x="407880" y="1411200"/>
            <a:ext cx="11374200" cy="37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de-DE" sz="2000" b="0" strike="noStrike" spc="-1" dirty="0">
              <a:latin typeface="Calibri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3B3838"/>
                </a:solidFill>
                <a:latin typeface="Arial"/>
                <a:ea typeface="DejaVu Sans"/>
              </a:rPr>
              <a:t> </a:t>
            </a:r>
            <a:endParaRPr lang="de-DE" sz="2000" b="0" strike="noStrike" spc="-1" dirty="0">
              <a:latin typeface="Calibri"/>
            </a:endParaRPr>
          </a:p>
          <a:p>
            <a:pPr marL="457200">
              <a:lnSpc>
                <a:spcPct val="100000"/>
              </a:lnSpc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erua-eui.eu</a:t>
            </a:r>
          </a:p>
        </p:txBody>
      </p:sp>
      <p:sp>
        <p:nvSpPr>
          <p:cNvPr id="5" name="Untertitel 2"/>
          <p:cNvSpPr txBox="1"/>
          <p:nvPr/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457200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endParaRPr lang="de-DE" sz="2800" b="0" strike="noStrike" spc="-1" dirty="0">
              <a:latin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smtClean="0">
                <a:latin typeface="Calibri"/>
              </a:rPr>
              <a:t>WP </a:t>
            </a:r>
            <a:r>
              <a:rPr lang="de-DE" sz="2800" spc="-1" dirty="0" err="1" smtClean="0">
                <a:latin typeface="Calibri"/>
              </a:rPr>
              <a:t>constitutes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central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pillar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of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research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dissemination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strategy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that</a:t>
            </a:r>
            <a:r>
              <a:rPr lang="de-DE" sz="2800" spc="-1" dirty="0" smtClean="0">
                <a:latin typeface="Calibri"/>
              </a:rPr>
              <a:t> ERUA </a:t>
            </a:r>
            <a:r>
              <a:rPr lang="de-DE" sz="2800" spc="-1" dirty="0" err="1" smtClean="0">
                <a:latin typeface="Calibri"/>
              </a:rPr>
              <a:t>intends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to</a:t>
            </a:r>
            <a:r>
              <a:rPr lang="de-DE" sz="2800" spc="-1" dirty="0" smtClean="0">
                <a:latin typeface="Calibri"/>
              </a:rPr>
              <a:t> promote </a:t>
            </a:r>
            <a:r>
              <a:rPr lang="de-DE" sz="2800" spc="-1" dirty="0" err="1" smtClean="0">
                <a:latin typeface="Calibri"/>
              </a:rPr>
              <a:t>within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member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universities</a:t>
            </a:r>
            <a:r>
              <a:rPr lang="de-DE" sz="2800" spc="-1" dirty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and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alliance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as</a:t>
            </a:r>
            <a:r>
              <a:rPr lang="de-DE" sz="2800" spc="-1" dirty="0" smtClean="0">
                <a:latin typeface="Calibri"/>
              </a:rPr>
              <a:t> a </a:t>
            </a:r>
            <a:r>
              <a:rPr lang="de-DE" sz="2800" spc="-1" dirty="0" err="1" smtClean="0">
                <a:latin typeface="Calibri"/>
              </a:rPr>
              <a:t>whole</a:t>
            </a:r>
            <a:r>
              <a:rPr lang="de-DE" sz="2800" spc="-1" dirty="0" smtClean="0">
                <a:latin typeface="Calibri"/>
              </a:rPr>
              <a:t>.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de-DE" sz="1000" spc="-1" dirty="0">
              <a:solidFill>
                <a:srgbClr val="0C00FF"/>
              </a:solidFill>
              <a:latin typeface="Calibri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Specific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objectives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:</a:t>
            </a: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To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foster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the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idea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of</a:t>
            </a:r>
            <a:r>
              <a:rPr lang="de-DE" sz="2800" b="1" spc="-1" dirty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Open Science</a:t>
            </a: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To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build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structures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to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work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together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in all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aspects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of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Open Science</a:t>
            </a: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To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identify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the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needs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of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the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researchers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regarding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that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specific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topic</a:t>
            </a:r>
            <a:endParaRPr lang="de-DE" sz="2800" b="1" spc="-1" dirty="0" smtClean="0">
              <a:latin typeface="Calibri"/>
              <a:sym typeface="Wingdings" panose="05000000000000000000" pitchFamily="2" charset="2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To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prepare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technical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services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, digital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technologies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and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new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collaborative</a:t>
            </a:r>
            <a:r>
              <a:rPr lang="de-DE" sz="2800" b="1" spc="-1" dirty="0" smtClean="0">
                <a:latin typeface="Calibri"/>
                <a:sym typeface="Wingdings" panose="05000000000000000000" pitchFamily="2" charset="2"/>
              </a:rPr>
              <a:t> </a:t>
            </a:r>
            <a:r>
              <a:rPr lang="de-DE" sz="2800" b="1" spc="-1" dirty="0" err="1" smtClean="0">
                <a:latin typeface="Calibri"/>
                <a:sym typeface="Wingdings" panose="05000000000000000000" pitchFamily="2" charset="2"/>
              </a:rPr>
              <a:t>tools</a:t>
            </a:r>
            <a:endParaRPr lang="de-DE" sz="2800" spc="-1" dirty="0" smtClean="0">
              <a:solidFill>
                <a:srgbClr val="0C00FF"/>
              </a:solidFill>
              <a:latin typeface="Calibri"/>
            </a:endParaRP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endParaRPr lang="de-DE" sz="2800" b="0" strike="noStrike" spc="-1" dirty="0">
              <a:latin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de-DE" sz="2800" b="0" strike="noStrike" spc="-1" dirty="0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/>
          <p:nvPr/>
        </p:nvSpPr>
        <p:spPr>
          <a:xfrm>
            <a:off x="407880" y="140760"/>
            <a:ext cx="11374200" cy="1263960"/>
          </a:xfrm>
          <a:prstGeom prst="rect">
            <a:avLst/>
          </a:prstGeom>
          <a:noFill/>
          <a:ln w="0"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144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What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have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we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done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so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far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?</a:t>
            </a:r>
            <a:endParaRPr lang="de-DE" sz="3200" b="0" strike="noStrike" spc="-1" dirty="0">
              <a:latin typeface="Calibri"/>
            </a:endParaRPr>
          </a:p>
        </p:txBody>
      </p:sp>
      <p:sp>
        <p:nvSpPr>
          <p:cNvPr id="138" name="TextShape 2"/>
          <p:cNvSpPr/>
          <p:nvPr/>
        </p:nvSpPr>
        <p:spPr>
          <a:xfrm>
            <a:off x="407880" y="1411200"/>
            <a:ext cx="11374200" cy="37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de-DE" sz="2000" b="0" strike="noStrike" spc="-1" dirty="0">
              <a:latin typeface="Calibri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3B3838"/>
                </a:solidFill>
                <a:latin typeface="Arial"/>
                <a:ea typeface="DejaVu Sans"/>
              </a:rPr>
              <a:t> </a:t>
            </a:r>
            <a:endParaRPr lang="de-DE" sz="2000" b="0" strike="noStrike" spc="-1" dirty="0">
              <a:latin typeface="Calibri"/>
            </a:endParaRPr>
          </a:p>
          <a:p>
            <a:pPr marL="457200">
              <a:lnSpc>
                <a:spcPct val="100000"/>
              </a:lnSpc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erua-eui.eu</a:t>
            </a:r>
          </a:p>
        </p:txBody>
      </p:sp>
      <p:sp>
        <p:nvSpPr>
          <p:cNvPr id="5" name="Untertitel 2"/>
          <p:cNvSpPr txBox="1"/>
          <p:nvPr/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457200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endParaRPr lang="de-DE" sz="2800" b="0" strike="noStrike" spc="-1" dirty="0">
              <a:latin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err="1" smtClean="0">
                <a:latin typeface="Calibri"/>
              </a:rPr>
              <a:t>Establish</a:t>
            </a:r>
            <a:r>
              <a:rPr lang="de-DE" sz="2800" spc="-1" dirty="0" smtClean="0">
                <a:latin typeface="Calibri"/>
              </a:rPr>
              <a:t> so-</a:t>
            </a:r>
            <a:r>
              <a:rPr lang="de-DE" sz="2800" spc="-1" dirty="0" err="1" smtClean="0">
                <a:latin typeface="Calibri"/>
              </a:rPr>
              <a:t>called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i="1" spc="-1" dirty="0" smtClean="0">
                <a:latin typeface="Calibri"/>
              </a:rPr>
              <a:t>Open Science </a:t>
            </a:r>
            <a:r>
              <a:rPr lang="de-DE" sz="2800" i="1" spc="-1" dirty="0" err="1" smtClean="0">
                <a:latin typeface="Calibri"/>
              </a:rPr>
              <a:t>Meet-Ups</a:t>
            </a:r>
            <a:r>
              <a:rPr lang="de-DE" sz="2800" i="1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that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take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place</a:t>
            </a:r>
            <a:r>
              <a:rPr lang="de-DE" sz="2800" spc="-1" dirty="0" smtClean="0">
                <a:latin typeface="Calibri"/>
              </a:rPr>
              <a:t> on a </a:t>
            </a:r>
            <a:r>
              <a:rPr lang="de-DE" sz="2800" spc="-1" dirty="0" err="1" smtClean="0">
                <a:latin typeface="Calibri"/>
              </a:rPr>
              <a:t>regular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basis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once</a:t>
            </a:r>
            <a:r>
              <a:rPr lang="de-DE" sz="2800" spc="-1" dirty="0" smtClean="0">
                <a:latin typeface="Calibri"/>
              </a:rPr>
              <a:t> a </a:t>
            </a:r>
            <a:r>
              <a:rPr lang="de-DE" sz="2800" spc="-1" dirty="0" err="1" smtClean="0">
                <a:latin typeface="Calibri"/>
              </a:rPr>
              <a:t>month</a:t>
            </a:r>
            <a:r>
              <a:rPr lang="de-DE" sz="2800" spc="-1" dirty="0" smtClean="0">
                <a:latin typeface="Calibri"/>
              </a:rPr>
              <a:t>.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smtClean="0">
                <a:latin typeface="Calibri"/>
              </a:rPr>
              <a:t>General </a:t>
            </a:r>
            <a:r>
              <a:rPr lang="de-DE" sz="2800" spc="-1" dirty="0" err="1" smtClean="0">
                <a:latin typeface="Calibri"/>
              </a:rPr>
              <a:t>idea</a:t>
            </a:r>
            <a:r>
              <a:rPr lang="de-DE" sz="2800" spc="-1" dirty="0" smtClean="0">
                <a:latin typeface="Calibri"/>
              </a:rPr>
              <a:t>: </a:t>
            </a:r>
            <a:r>
              <a:rPr lang="de-DE" sz="2800" spc="-1" dirty="0" err="1" smtClean="0">
                <a:latin typeface="Calibri"/>
              </a:rPr>
              <a:t>Provide</a:t>
            </a:r>
            <a:r>
              <a:rPr lang="de-DE" sz="2800" spc="-1" dirty="0" smtClean="0">
                <a:latin typeface="Calibri"/>
              </a:rPr>
              <a:t> a </a:t>
            </a:r>
            <a:r>
              <a:rPr lang="de-DE" sz="2800" spc="-1" dirty="0" err="1" smtClean="0">
                <a:latin typeface="Calibri"/>
              </a:rPr>
              <a:t>setting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where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casual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exchange</a:t>
            </a:r>
            <a:r>
              <a:rPr lang="de-DE" sz="2800" spc="-1" dirty="0" smtClean="0">
                <a:latin typeface="Calibri"/>
              </a:rPr>
              <a:t> on open </a:t>
            </a:r>
            <a:r>
              <a:rPr lang="de-DE" sz="2800" spc="-1" dirty="0" err="1">
                <a:latin typeface="Calibri"/>
              </a:rPr>
              <a:t>s</a:t>
            </a:r>
            <a:r>
              <a:rPr lang="de-DE" sz="2800" spc="-1" dirty="0" err="1" smtClean="0">
                <a:latin typeface="Calibri"/>
              </a:rPr>
              <a:t>cience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is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possible</a:t>
            </a:r>
            <a:r>
              <a:rPr lang="de-DE" sz="2800" spc="-1" dirty="0" smtClean="0">
                <a:latin typeface="Calibri"/>
              </a:rPr>
              <a:t>. 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All ERUA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university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members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are</a:t>
            </a:r>
            <a:r>
              <a:rPr lang="de-DE" sz="2800" spc="-1" dirty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invited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.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smtClean="0">
                <a:latin typeface="Calibri"/>
              </a:rPr>
              <a:t>Topics so </a:t>
            </a:r>
            <a:r>
              <a:rPr lang="de-DE" sz="2800" spc="-1" dirty="0" err="1" smtClean="0">
                <a:latin typeface="Calibri"/>
              </a:rPr>
              <a:t>far</a:t>
            </a:r>
            <a:r>
              <a:rPr lang="de-DE" sz="2800" spc="-1" dirty="0" smtClean="0">
                <a:latin typeface="Calibri"/>
              </a:rPr>
              <a:t>: Open Science </a:t>
            </a:r>
            <a:r>
              <a:rPr lang="de-DE" sz="2800" spc="-1" dirty="0" err="1" smtClean="0">
                <a:latin typeface="Calibri"/>
              </a:rPr>
              <a:t>Jeopardy</a:t>
            </a:r>
            <a:r>
              <a:rPr lang="de-DE" sz="2800" spc="-1" dirty="0" smtClean="0">
                <a:latin typeface="Calibri"/>
              </a:rPr>
              <a:t>, </a:t>
            </a:r>
            <a:r>
              <a:rPr lang="de-DE" sz="2800" spc="-1" dirty="0" err="1" smtClean="0">
                <a:latin typeface="Calibri"/>
              </a:rPr>
              <a:t>Openness</a:t>
            </a:r>
            <a:r>
              <a:rPr lang="de-DE" sz="2800" spc="-1" dirty="0" smtClean="0">
                <a:latin typeface="Calibri"/>
              </a:rPr>
              <a:t>, Open Educational Resources, Open Data Science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smtClean="0">
                <a:latin typeface="Calibri"/>
              </a:rPr>
              <a:t>Future Topics: Paris 8‘s Open Science Pole, Open Access Journals.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Suggestions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/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ideas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from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all ERUA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members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are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very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welcome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.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Please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e-mail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Max,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if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you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have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  <a:r>
              <a:rPr lang="de-DE" sz="2800" spc="-1" dirty="0" err="1" smtClean="0">
                <a:solidFill>
                  <a:srgbClr val="0C00FF"/>
                </a:solidFill>
                <a:latin typeface="Calibri"/>
              </a:rPr>
              <a:t>any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: 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  <a:hlinkClick r:id="rId2"/>
              </a:rPr>
              <a:t>maximilian.heber@uni-konstanz.de</a:t>
            </a:r>
            <a:r>
              <a:rPr lang="de-DE" sz="2800" spc="-1" dirty="0" smtClean="0">
                <a:solidFill>
                  <a:srgbClr val="0C00FF"/>
                </a:solidFill>
                <a:latin typeface="Calibri"/>
              </a:rPr>
              <a:t> 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endParaRPr lang="de-DE" sz="2800" b="0" strike="noStrike" spc="-1" dirty="0">
              <a:latin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de-DE" sz="2800" b="0" strike="noStrike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137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/>
          <p:nvPr/>
        </p:nvSpPr>
        <p:spPr>
          <a:xfrm>
            <a:off x="407880" y="140760"/>
            <a:ext cx="11374200" cy="1263960"/>
          </a:xfrm>
          <a:prstGeom prst="rect">
            <a:avLst/>
          </a:prstGeom>
          <a:noFill/>
          <a:ln w="0"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144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What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have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we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done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so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far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?</a:t>
            </a:r>
            <a:endParaRPr lang="de-DE" sz="3200" b="0" strike="noStrike" spc="-1" dirty="0">
              <a:latin typeface="Calibri"/>
            </a:endParaRPr>
          </a:p>
        </p:txBody>
      </p:sp>
      <p:sp>
        <p:nvSpPr>
          <p:cNvPr id="138" name="TextShape 2"/>
          <p:cNvSpPr/>
          <p:nvPr/>
        </p:nvSpPr>
        <p:spPr>
          <a:xfrm>
            <a:off x="407880" y="1411200"/>
            <a:ext cx="11374200" cy="37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de-DE" sz="2000" b="0" strike="noStrike" spc="-1" dirty="0">
              <a:latin typeface="Calibri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3B3838"/>
                </a:solidFill>
                <a:latin typeface="Arial"/>
                <a:ea typeface="DejaVu Sans"/>
              </a:rPr>
              <a:t> </a:t>
            </a:r>
            <a:endParaRPr lang="de-DE" sz="2000" b="0" strike="noStrike" spc="-1" dirty="0">
              <a:latin typeface="Calibri"/>
            </a:endParaRPr>
          </a:p>
          <a:p>
            <a:pPr marL="457200">
              <a:lnSpc>
                <a:spcPct val="100000"/>
              </a:lnSpc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erua-eui.eu</a:t>
            </a:r>
          </a:p>
        </p:txBody>
      </p:sp>
      <p:sp>
        <p:nvSpPr>
          <p:cNvPr id="5" name="Untertitel 2"/>
          <p:cNvSpPr txBox="1"/>
          <p:nvPr/>
        </p:nvSpPr>
        <p:spPr>
          <a:xfrm>
            <a:off x="603440" y="1219200"/>
            <a:ext cx="10983080" cy="4886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457200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err="1" smtClean="0">
                <a:latin typeface="Calibri"/>
              </a:rPr>
              <a:t>Conducted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and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submitted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Re:ERUA</a:t>
            </a:r>
            <a:r>
              <a:rPr lang="de-DE" sz="2800" spc="-1" dirty="0" smtClean="0">
                <a:latin typeface="Calibri"/>
              </a:rPr>
              <a:t> SWOT </a:t>
            </a:r>
            <a:r>
              <a:rPr lang="de-DE" sz="2800" spc="-1" dirty="0" err="1" smtClean="0">
                <a:latin typeface="Calibri"/>
              </a:rPr>
              <a:t>report</a:t>
            </a:r>
            <a:endParaRPr lang="de-DE" sz="2800" spc="-1" dirty="0" smtClean="0">
              <a:latin typeface="Calibri"/>
            </a:endParaRP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600" b="1" u="sng" strike="noStrike" spc="-1" dirty="0" smtClean="0">
                <a:latin typeface="Calibri"/>
              </a:rPr>
              <a:t>S</a:t>
            </a:r>
            <a:r>
              <a:rPr lang="de-DE" sz="2600" b="0" strike="noStrike" spc="-1" dirty="0" smtClean="0">
                <a:latin typeface="Calibri"/>
              </a:rPr>
              <a:t>trengths</a:t>
            </a:r>
            <a:r>
              <a:rPr lang="de-DE" sz="2600" spc="-1" dirty="0" smtClean="0">
                <a:latin typeface="Calibri"/>
              </a:rPr>
              <a:t>	   </a:t>
            </a:r>
            <a:r>
              <a:rPr lang="de-DE" sz="2600" spc="-1" dirty="0" err="1" smtClean="0">
                <a:latin typeface="Calibri"/>
              </a:rPr>
              <a:t>good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awareness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of</a:t>
            </a:r>
            <a:r>
              <a:rPr lang="de-DE" sz="2600" spc="-1" dirty="0" smtClean="0">
                <a:latin typeface="Calibri"/>
              </a:rPr>
              <a:t> open </a:t>
            </a:r>
            <a:r>
              <a:rPr lang="de-DE" sz="2600" spc="-1" dirty="0" err="1" smtClean="0">
                <a:latin typeface="Calibri"/>
              </a:rPr>
              <a:t>science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and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intrinsic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motivation</a:t>
            </a:r>
            <a:r>
              <a:rPr lang="de-DE" sz="2600" spc="-1" dirty="0" smtClean="0">
                <a:latin typeface="Calibri"/>
              </a:rPr>
              <a:t>, 			   </a:t>
            </a:r>
            <a:r>
              <a:rPr lang="de-DE" sz="2600" spc="-1" dirty="0" err="1" smtClean="0">
                <a:latin typeface="Calibri"/>
              </a:rPr>
              <a:t>wide</a:t>
            </a:r>
            <a:r>
              <a:rPr lang="de-DE" sz="2600" spc="-1" dirty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range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of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services</a:t>
            </a:r>
            <a:endParaRPr lang="de-DE" sz="2600" b="0" strike="noStrike" spc="-1" dirty="0" smtClean="0">
              <a:latin typeface="Calibri"/>
            </a:endParaRP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600" b="1" u="sng" spc="-1" dirty="0" smtClean="0">
                <a:latin typeface="Calibri"/>
              </a:rPr>
              <a:t>W</a:t>
            </a:r>
            <a:r>
              <a:rPr lang="de-DE" sz="2600" spc="-1" dirty="0" smtClean="0">
                <a:latin typeface="Calibri"/>
              </a:rPr>
              <a:t>eaknesses	  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lack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of awareness within each university about which open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			   science-related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services are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offered</a:t>
            </a:r>
            <a:endParaRPr lang="de-DE" sz="2600" spc="-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600" b="1" u="sng" strike="noStrike" spc="-1" dirty="0" smtClean="0">
                <a:latin typeface="Calibri"/>
              </a:rPr>
              <a:t>O</a:t>
            </a:r>
            <a:r>
              <a:rPr lang="de-DE" sz="2600" b="0" strike="noStrike" spc="-1" dirty="0" smtClean="0">
                <a:latin typeface="Calibri"/>
              </a:rPr>
              <a:t>pportunities  </a:t>
            </a:r>
            <a:r>
              <a:rPr lang="de-DE" sz="2600" spc="-1" dirty="0" err="1" smtClean="0">
                <a:latin typeface="Calibri"/>
              </a:rPr>
              <a:t>rising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awareness</a:t>
            </a:r>
            <a:r>
              <a:rPr lang="de-DE" sz="2600" spc="-1" dirty="0" smtClean="0">
                <a:latin typeface="Calibri"/>
              </a:rPr>
              <a:t> on a national </a:t>
            </a:r>
            <a:r>
              <a:rPr lang="de-DE" sz="2600" spc="-1" dirty="0" err="1" smtClean="0">
                <a:latin typeface="Calibri"/>
              </a:rPr>
              <a:t>nevel</a:t>
            </a:r>
            <a:r>
              <a:rPr lang="de-DE" sz="2600" spc="-1" dirty="0" smtClean="0">
                <a:latin typeface="Calibri"/>
              </a:rPr>
              <a:t>, </a:t>
            </a:r>
            <a:r>
              <a:rPr lang="de-DE" sz="2600" spc="-1" dirty="0" err="1" smtClean="0">
                <a:latin typeface="Calibri"/>
              </a:rPr>
              <a:t>guiding</a:t>
            </a:r>
            <a:r>
              <a:rPr lang="de-DE" sz="2600" spc="-1" dirty="0" smtClean="0">
                <a:latin typeface="Calibri"/>
              </a:rPr>
              <a:t> </a:t>
            </a:r>
            <a:r>
              <a:rPr lang="de-DE" sz="2600" spc="-1" dirty="0" err="1" smtClean="0">
                <a:latin typeface="Calibri"/>
              </a:rPr>
              <a:t>role</a:t>
            </a:r>
            <a:endParaRPr lang="de-DE" sz="2600" b="0" strike="noStrike" spc="-1" dirty="0" smtClean="0">
              <a:latin typeface="Calibri"/>
            </a:endParaRP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600" b="1" u="sng" spc="-1" dirty="0" smtClean="0">
                <a:latin typeface="Calibri"/>
              </a:rPr>
              <a:t>T</a:t>
            </a:r>
            <a:r>
              <a:rPr lang="de-DE" sz="2600" spc="-1" dirty="0" smtClean="0">
                <a:latin typeface="Calibri"/>
              </a:rPr>
              <a:t>hreats	   </a:t>
            </a:r>
            <a:r>
              <a:rPr lang="en-US" sz="2600" spc="-1" dirty="0" smtClean="0">
                <a:latin typeface="Calibri"/>
              </a:rPr>
              <a:t>the </a:t>
            </a:r>
            <a:r>
              <a:rPr lang="en-US" sz="2600" spc="-1" dirty="0">
                <a:latin typeface="Calibri"/>
              </a:rPr>
              <a:t>complexity of the topic </a:t>
            </a:r>
            <a:r>
              <a:rPr lang="en-US" sz="2600" spc="-1" dirty="0" smtClean="0">
                <a:latin typeface="Calibri"/>
              </a:rPr>
              <a:t>(university </a:t>
            </a:r>
            <a:r>
              <a:rPr lang="en-US" sz="2600" spc="-1" dirty="0">
                <a:latin typeface="Calibri"/>
              </a:rPr>
              <a:t>level </a:t>
            </a:r>
            <a:r>
              <a:rPr lang="en-US" sz="2600" spc="-1" dirty="0" smtClean="0">
                <a:latin typeface="Calibri"/>
              </a:rPr>
              <a:t>&amp; political level)</a:t>
            </a:r>
            <a:endParaRPr lang="de-DE" sz="2600" spc="-1" dirty="0" smtClean="0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de-DE" sz="2800" spc="-1" dirty="0" smtClean="0">
                <a:latin typeface="Calibri"/>
                <a:sym typeface="Wingdings" panose="05000000000000000000" pitchFamily="2" charset="2"/>
              </a:rPr>
              <a:t> </a:t>
            </a:r>
            <a:r>
              <a:rPr lang="de-DE" sz="2800" spc="-1" dirty="0" smtClean="0">
                <a:latin typeface="Calibri"/>
              </a:rPr>
              <a:t>Find out </a:t>
            </a:r>
            <a:r>
              <a:rPr lang="de-DE" sz="2800" spc="-1" dirty="0" err="1" smtClean="0">
                <a:latin typeface="Calibri"/>
              </a:rPr>
              <a:t>about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where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we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are</a:t>
            </a:r>
            <a:r>
              <a:rPr lang="de-DE" sz="2800" spc="-1" dirty="0" smtClean="0">
                <a:latin typeface="Calibri"/>
              </a:rPr>
              <a:t> (</a:t>
            </a:r>
            <a:r>
              <a:rPr lang="de-DE" sz="2800" spc="-1" dirty="0" err="1" smtClean="0">
                <a:latin typeface="Calibri"/>
              </a:rPr>
              <a:t>both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with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regards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to</a:t>
            </a:r>
            <a:r>
              <a:rPr lang="de-DE" sz="2800" spc="-1" dirty="0" smtClean="0">
                <a:latin typeface="Calibri"/>
              </a:rPr>
              <a:t> individual </a:t>
            </a:r>
            <a:r>
              <a:rPr lang="de-DE" sz="2800" spc="-1" dirty="0" err="1" smtClean="0">
                <a:latin typeface="Calibri"/>
              </a:rPr>
              <a:t>members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and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to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alliance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as</a:t>
            </a:r>
            <a:r>
              <a:rPr lang="de-DE" sz="2800" spc="-1" dirty="0" smtClean="0">
                <a:latin typeface="Calibri"/>
              </a:rPr>
              <a:t> a </a:t>
            </a:r>
            <a:r>
              <a:rPr lang="de-DE" sz="2800" spc="-1" dirty="0" err="1" smtClean="0">
                <a:latin typeface="Calibri"/>
              </a:rPr>
              <a:t>whole</a:t>
            </a:r>
            <a:r>
              <a:rPr lang="de-DE" sz="2800" spc="-1" dirty="0" smtClean="0">
                <a:latin typeface="Calibri"/>
              </a:rPr>
              <a:t>).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de-DE" sz="2800" spc="-1" dirty="0" smtClean="0">
                <a:latin typeface="Calibri"/>
                <a:sym typeface="Wingdings" panose="05000000000000000000" pitchFamily="2" charset="2"/>
              </a:rPr>
              <a:t> </a:t>
            </a:r>
            <a:r>
              <a:rPr lang="de-DE" sz="2800" spc="-1" dirty="0" err="1" smtClean="0">
                <a:latin typeface="Calibri"/>
              </a:rPr>
              <a:t>Detect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opportunities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and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seize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them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jointly</a:t>
            </a:r>
            <a:r>
              <a:rPr lang="de-DE" sz="2800" spc="-1" dirty="0" smtClean="0"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912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/>
          <p:nvPr/>
        </p:nvSpPr>
        <p:spPr>
          <a:xfrm>
            <a:off x="407880" y="140760"/>
            <a:ext cx="11374200" cy="1263960"/>
          </a:xfrm>
          <a:prstGeom prst="rect">
            <a:avLst/>
          </a:prstGeom>
          <a:noFill/>
          <a:ln w="0"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144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What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have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we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done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so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far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?</a:t>
            </a:r>
            <a:endParaRPr lang="de-DE" sz="3200" b="0" strike="noStrike" spc="-1" dirty="0">
              <a:latin typeface="Calibri"/>
            </a:endParaRPr>
          </a:p>
        </p:txBody>
      </p:sp>
      <p:sp>
        <p:nvSpPr>
          <p:cNvPr id="138" name="TextShape 2"/>
          <p:cNvSpPr/>
          <p:nvPr/>
        </p:nvSpPr>
        <p:spPr>
          <a:xfrm>
            <a:off x="407880" y="1411200"/>
            <a:ext cx="11374200" cy="376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de-DE" sz="2000" b="0" strike="noStrike" spc="-1" dirty="0">
              <a:latin typeface="Calibri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3B3838"/>
                </a:solidFill>
                <a:latin typeface="Arial"/>
                <a:ea typeface="DejaVu Sans"/>
              </a:rPr>
              <a:t> </a:t>
            </a:r>
            <a:endParaRPr lang="de-DE" sz="2000" b="0" strike="noStrike" spc="-1" dirty="0">
              <a:latin typeface="Calibri"/>
            </a:endParaRPr>
          </a:p>
          <a:p>
            <a:pPr marL="457200">
              <a:lnSpc>
                <a:spcPct val="100000"/>
              </a:lnSpc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erua-eui.eu</a:t>
            </a:r>
          </a:p>
        </p:txBody>
      </p:sp>
      <p:sp>
        <p:nvSpPr>
          <p:cNvPr id="5" name="Untertitel 2"/>
          <p:cNvSpPr txBox="1"/>
          <p:nvPr/>
        </p:nvSpPr>
        <p:spPr>
          <a:xfrm>
            <a:off x="603440" y="1219200"/>
            <a:ext cx="10983080" cy="4886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457200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err="1" smtClean="0">
                <a:latin typeface="Calibri"/>
              </a:rPr>
              <a:t>Started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working</a:t>
            </a:r>
            <a:r>
              <a:rPr lang="de-DE" sz="2800" spc="-1" dirty="0" smtClean="0">
                <a:latin typeface="Calibri"/>
              </a:rPr>
              <a:t> on </a:t>
            </a:r>
            <a:r>
              <a:rPr lang="de-DE" sz="2800" spc="-1" dirty="0" err="1" smtClean="0">
                <a:latin typeface="Calibri"/>
              </a:rPr>
              <a:t>two</a:t>
            </a:r>
            <a:r>
              <a:rPr lang="de-DE" sz="2800" spc="-1" dirty="0" smtClean="0">
                <a:latin typeface="Calibri"/>
              </a:rPr>
              <a:t> Open Science online </a:t>
            </a:r>
            <a:r>
              <a:rPr lang="de-DE" sz="2800" spc="-1" dirty="0" err="1" smtClean="0">
                <a:latin typeface="Calibri"/>
              </a:rPr>
              <a:t>courses</a:t>
            </a:r>
            <a:r>
              <a:rPr lang="de-DE" sz="2800" spc="-1" dirty="0" smtClean="0">
                <a:latin typeface="Calibri"/>
              </a:rPr>
              <a:t> (Basic &amp; </a:t>
            </a:r>
            <a:r>
              <a:rPr lang="de-DE" sz="2800" spc="-1" dirty="0" err="1" smtClean="0">
                <a:latin typeface="Calibri"/>
              </a:rPr>
              <a:t>Advanced</a:t>
            </a:r>
            <a:r>
              <a:rPr lang="de-DE" sz="2800" spc="-1" dirty="0" smtClean="0">
                <a:latin typeface="Calibri"/>
              </a:rPr>
              <a:t>)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smtClean="0">
                <a:latin typeface="Calibri"/>
              </a:rPr>
              <a:t>Take stock </a:t>
            </a:r>
            <a:r>
              <a:rPr lang="de-DE" sz="2800" spc="-1" dirty="0" err="1" smtClean="0">
                <a:latin typeface="Calibri"/>
              </a:rPr>
              <a:t>of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what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experiences</a:t>
            </a:r>
            <a:r>
              <a:rPr lang="de-DE" sz="2800" spc="-1" dirty="0" smtClean="0">
                <a:latin typeface="Calibri"/>
              </a:rPr>
              <a:t> all WP5 </a:t>
            </a:r>
            <a:r>
              <a:rPr lang="de-DE" sz="2800" spc="-1" dirty="0" err="1" smtClean="0">
                <a:latin typeface="Calibri"/>
              </a:rPr>
              <a:t>members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have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made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with</a:t>
            </a:r>
            <a:r>
              <a:rPr lang="de-DE" sz="2800" spc="-1" dirty="0">
                <a:latin typeface="Calibri"/>
              </a:rPr>
              <a:t> </a:t>
            </a:r>
            <a:r>
              <a:rPr lang="de-DE" sz="2800" spc="-1" dirty="0" smtClean="0">
                <a:latin typeface="Calibri"/>
              </a:rPr>
              <a:t>Open Science </a:t>
            </a:r>
            <a:r>
              <a:rPr lang="de-DE" sz="2800" spc="-1" dirty="0" err="1" smtClean="0">
                <a:latin typeface="Calibri"/>
              </a:rPr>
              <a:t>courses</a:t>
            </a:r>
            <a:r>
              <a:rPr lang="de-DE" sz="2800" spc="-1" dirty="0" smtClean="0">
                <a:latin typeface="Calibri"/>
              </a:rPr>
              <a:t>.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err="1" smtClean="0">
                <a:latin typeface="Calibri"/>
              </a:rPr>
              <a:t>Based</a:t>
            </a:r>
            <a:r>
              <a:rPr lang="de-DE" sz="2800" spc="-1" dirty="0" smtClean="0">
                <a:latin typeface="Calibri"/>
              </a:rPr>
              <a:t> on </a:t>
            </a:r>
            <a:r>
              <a:rPr lang="de-DE" sz="2800" spc="-1" dirty="0" err="1" smtClean="0">
                <a:latin typeface="Calibri"/>
              </a:rPr>
              <a:t>these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experiences</a:t>
            </a:r>
            <a:r>
              <a:rPr lang="de-DE" sz="2800" spc="-1" dirty="0" smtClean="0">
                <a:latin typeface="Calibri"/>
              </a:rPr>
              <a:t>: </a:t>
            </a:r>
            <a:r>
              <a:rPr lang="de-DE" sz="2800" spc="-1" dirty="0" err="1" smtClean="0">
                <a:latin typeface="Calibri"/>
              </a:rPr>
              <a:t>Build</a:t>
            </a:r>
            <a:r>
              <a:rPr lang="de-DE" sz="2800" spc="-1" dirty="0" smtClean="0">
                <a:latin typeface="Calibri"/>
              </a:rPr>
              <a:t> a </a:t>
            </a:r>
            <a:r>
              <a:rPr lang="de-DE" sz="2800" spc="-1" dirty="0" err="1" smtClean="0">
                <a:latin typeface="Calibri"/>
              </a:rPr>
              <a:t>rough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structure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of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what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elements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courses</a:t>
            </a:r>
            <a:r>
              <a:rPr lang="de-DE" sz="2800" spc="-1" dirty="0" smtClean="0">
                <a:latin typeface="Calibri"/>
              </a:rPr>
              <a:t> will </a:t>
            </a:r>
            <a:r>
              <a:rPr lang="de-DE" sz="2800" spc="-1" dirty="0" err="1" smtClean="0">
                <a:latin typeface="Calibri"/>
              </a:rPr>
              <a:t>contain</a:t>
            </a:r>
            <a:endParaRPr lang="de-DE" sz="2800" spc="-1" dirty="0" smtClean="0">
              <a:latin typeface="Calibri"/>
            </a:endParaRP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smtClean="0">
                <a:latin typeface="Calibri"/>
              </a:rPr>
              <a:t>Plan </a:t>
            </a:r>
            <a:r>
              <a:rPr lang="de-DE" sz="2800" spc="-1" dirty="0" err="1" smtClean="0">
                <a:latin typeface="Calibri"/>
              </a:rPr>
              <a:t>for</a:t>
            </a:r>
            <a:r>
              <a:rPr lang="de-DE" sz="2800" spc="-1" dirty="0" smtClean="0">
                <a:latin typeface="Calibri"/>
              </a:rPr>
              <a:t> 05/2022: Write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concepts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for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both</a:t>
            </a:r>
            <a:r>
              <a:rPr lang="de-DE" sz="2800" spc="-1" dirty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courses</a:t>
            </a:r>
            <a:r>
              <a:rPr lang="de-DE" sz="2800" spc="-1" dirty="0" smtClean="0">
                <a:latin typeface="Calibri"/>
              </a:rPr>
              <a:t>.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smtClean="0">
                <a:latin typeface="Calibri"/>
              </a:rPr>
              <a:t>Plan </a:t>
            </a:r>
            <a:r>
              <a:rPr lang="de-DE" sz="2800" spc="-1" dirty="0" err="1" smtClean="0">
                <a:latin typeface="Calibri"/>
              </a:rPr>
              <a:t>until</a:t>
            </a:r>
            <a:r>
              <a:rPr lang="de-DE" sz="2800" spc="-1" dirty="0" smtClean="0">
                <a:latin typeface="Calibri"/>
              </a:rPr>
              <a:t> 09/2022: Create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Basic Course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de-DE" sz="2800" spc="-1" dirty="0" smtClean="0">
                <a:latin typeface="Calibri"/>
              </a:rPr>
              <a:t>Plan </a:t>
            </a:r>
            <a:r>
              <a:rPr lang="de-DE" sz="2800" spc="-1" dirty="0" err="1" smtClean="0">
                <a:latin typeface="Calibri"/>
              </a:rPr>
              <a:t>until</a:t>
            </a:r>
            <a:r>
              <a:rPr lang="de-DE" sz="2800" spc="-1" dirty="0" smtClean="0">
                <a:latin typeface="Calibri"/>
              </a:rPr>
              <a:t> 09/2023: Create </a:t>
            </a:r>
            <a:r>
              <a:rPr lang="de-DE" sz="2800" spc="-1" dirty="0" err="1" smtClean="0">
                <a:latin typeface="Calibri"/>
              </a:rPr>
              <a:t>the</a:t>
            </a:r>
            <a:r>
              <a:rPr lang="de-DE" sz="2800" spc="-1" dirty="0" smtClean="0">
                <a:latin typeface="Calibri"/>
              </a:rPr>
              <a:t> </a:t>
            </a:r>
            <a:r>
              <a:rPr lang="de-DE" sz="2800" spc="-1" dirty="0" err="1" smtClean="0">
                <a:latin typeface="Calibri"/>
              </a:rPr>
              <a:t>Advanced</a:t>
            </a:r>
            <a:r>
              <a:rPr lang="de-DE" sz="2800" spc="-1" dirty="0" smtClean="0">
                <a:latin typeface="Calibri"/>
              </a:rPr>
              <a:t> Course.</a:t>
            </a:r>
          </a:p>
          <a:p>
            <a:pPr marL="914400" lvl="1" indent="-4572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endParaRPr lang="de-DE" sz="2800" spc="-1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239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618640" y="159268"/>
            <a:ext cx="8098640" cy="1059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dirty="0"/>
              <a:t/>
            </a:r>
            <a:br>
              <a:rPr dirty="0"/>
            </a:br>
            <a:r>
              <a:rPr lang="de-DE" sz="2800" b="1" spc="-1" dirty="0" err="1">
                <a:solidFill>
                  <a:srgbClr val="0C00FF"/>
                </a:solidFill>
                <a:ea typeface="Atyp Display Semibold"/>
              </a:rPr>
              <a:t>What‘s</a:t>
            </a:r>
            <a:r>
              <a:rPr lang="de-DE" sz="2800" b="1" spc="-1" dirty="0">
                <a:solidFill>
                  <a:srgbClr val="0C00FF"/>
                </a:solidFill>
                <a:ea typeface="Atyp Display Semibold"/>
              </a:rPr>
              <a:t> </a:t>
            </a:r>
            <a:r>
              <a:rPr lang="de-DE" sz="2800" b="1" spc="-1" dirty="0" err="1">
                <a:solidFill>
                  <a:srgbClr val="0C00FF"/>
                </a:solidFill>
                <a:ea typeface="Atyp Display Semibold"/>
              </a:rPr>
              <a:t>next</a:t>
            </a:r>
            <a:r>
              <a:rPr lang="de-DE" sz="2800" b="1" spc="-1" dirty="0" smtClean="0">
                <a:solidFill>
                  <a:srgbClr val="0C00FF"/>
                </a:solidFill>
                <a:ea typeface="Atyp Display Semibold"/>
              </a:rPr>
              <a:t>? -  </a:t>
            </a:r>
            <a:r>
              <a:rPr lang="de-DE" sz="2800" b="1" spc="-1" dirty="0" smtClean="0">
                <a:solidFill>
                  <a:srgbClr val="0C00FF"/>
                </a:solidFill>
                <a:latin typeface="Arial"/>
                <a:ea typeface="DejaVu Sans"/>
              </a:rPr>
              <a:t>Deliverables</a:t>
            </a:r>
            <a:endParaRPr lang="de-DE" sz="2800" spc="-1" dirty="0">
              <a:solidFill>
                <a:srgbClr val="0C00FF"/>
              </a:solidFill>
              <a:latin typeface="Calibri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1848000" y="6453360"/>
            <a:ext cx="93060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54000" anchor="b">
            <a:noAutofit/>
          </a:bodyPr>
          <a:lstStyle/>
          <a:p>
            <a:pPr>
              <a:lnSpc>
                <a:spcPct val="100000"/>
              </a:lnSpc>
            </a:pPr>
            <a:fld id="{8913F58A-05EE-4396-B4B0-9A64CB8E5875}" type="slidenum">
              <a:rPr lang="de-DE" sz="700" b="1" spc="-1">
                <a:solidFill>
                  <a:srgbClr val="000000"/>
                </a:solidFill>
                <a:latin typeface="Arial"/>
                <a:ea typeface="DejaVu Sans"/>
              </a:rPr>
              <a:t>6</a:t>
            </a:fld>
            <a:endParaRPr lang="de-DE" sz="700" spc="-1">
              <a:latin typeface="Calibri"/>
            </a:endParaRPr>
          </a:p>
        </p:txBody>
      </p:sp>
      <p:graphicFrame>
        <p:nvGraphicFramePr>
          <p:cNvPr id="189" name="Table 3"/>
          <p:cNvGraphicFramePr/>
          <p:nvPr>
            <p:extLst>
              <p:ext uri="{D42A27DB-BD31-4B8C-83A1-F6EECF244321}">
                <p14:modId xmlns:p14="http://schemas.microsoft.com/office/powerpoint/2010/main" val="4107015278"/>
              </p:ext>
            </p:extLst>
          </p:nvPr>
        </p:nvGraphicFramePr>
        <p:xfrm>
          <a:off x="1522880" y="1219200"/>
          <a:ext cx="8565999" cy="4698180"/>
        </p:xfrm>
        <a:graphic>
          <a:graphicData uri="http://schemas.openxmlformats.org/drawingml/2006/table">
            <a:tbl>
              <a:tblPr/>
              <a:tblGrid>
                <a:gridCol w="969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1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24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D5.1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SWOT Report on the OS capacities within the alliance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C00FF"/>
                          </a:solidFill>
                          <a:latin typeface="Arial"/>
                          <a:ea typeface="DejaVu Sans"/>
                        </a:rPr>
                        <a:t>2022-03-31</a:t>
                      </a:r>
                      <a:endParaRPr lang="de-DE" sz="1800" b="0" strike="noStrike" spc="-1" dirty="0">
                        <a:solidFill>
                          <a:srgbClr val="0C00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D5.2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Repository Evaluation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D5.3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RDM community study report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2024-09-30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D5.4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Open Science Fundamental Online Course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 dirty="0">
                          <a:solidFill>
                            <a:srgbClr val="0C00FF"/>
                          </a:solidFill>
                          <a:latin typeface="Arial"/>
                          <a:ea typeface="DejaVu Sans"/>
                        </a:rPr>
                        <a:t>2022-09-30</a:t>
                      </a:r>
                      <a:endParaRPr lang="de-DE" sz="1800" b="0" strike="noStrike" spc="-1" dirty="0">
                        <a:solidFill>
                          <a:srgbClr val="0C00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D5.5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Open Science Advanced Online course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D5.6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Open Science Live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MeetUp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report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 dirty="0">
                          <a:solidFill>
                            <a:srgbClr val="0C00FF"/>
                          </a:solidFill>
                          <a:latin typeface="Arial"/>
                          <a:ea typeface="DejaVu Sans"/>
                        </a:rPr>
                        <a:t>2022-09-30</a:t>
                      </a:r>
                      <a:endParaRPr lang="de-DE" sz="1800" b="0" strike="noStrike" spc="-1" dirty="0">
                        <a:solidFill>
                          <a:srgbClr val="0C00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D5.7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Two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reports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on Open Science Live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MeetUp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2024-09-30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D5.8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Ambassador strategic concept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2023-03-31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D5.9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Ambassador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activity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report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2024-09-30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10190479" y="1503680"/>
            <a:ext cx="98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pc="-1" dirty="0">
                <a:ln w="28575">
                  <a:solidFill>
                    <a:srgbClr val="0C00FF"/>
                  </a:solidFill>
                </a:ln>
                <a:solidFill>
                  <a:srgbClr val="0C00FF"/>
                </a:solidFill>
              </a:rPr>
              <a:t>√</a:t>
            </a:r>
            <a:endParaRPr lang="de-DE" sz="2800" dirty="0">
              <a:ln w="28575">
                <a:solidFill>
                  <a:srgbClr val="0C00FF"/>
                </a:solidFill>
              </a:ln>
              <a:solidFill>
                <a:srgbClr val="0C00FF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524240" y="2885440"/>
            <a:ext cx="1564639" cy="680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8524240" y="3830320"/>
            <a:ext cx="1564639" cy="680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5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618640" y="159268"/>
            <a:ext cx="8098640" cy="1059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dirty="0"/>
              <a:t/>
            </a:r>
            <a:br>
              <a:rPr dirty="0"/>
            </a:br>
            <a:r>
              <a:rPr lang="de-DE" sz="2800" b="1" spc="-1" dirty="0" err="1">
                <a:solidFill>
                  <a:srgbClr val="0C00FF"/>
                </a:solidFill>
                <a:ea typeface="Atyp Display Semibold"/>
              </a:rPr>
              <a:t>What‘s</a:t>
            </a:r>
            <a:r>
              <a:rPr lang="de-DE" sz="2800" b="1" spc="-1" dirty="0">
                <a:solidFill>
                  <a:srgbClr val="0C00FF"/>
                </a:solidFill>
                <a:ea typeface="Atyp Display Semibold"/>
              </a:rPr>
              <a:t> </a:t>
            </a:r>
            <a:r>
              <a:rPr lang="de-DE" sz="2800" b="1" spc="-1" dirty="0" err="1">
                <a:solidFill>
                  <a:srgbClr val="0C00FF"/>
                </a:solidFill>
                <a:ea typeface="Atyp Display Semibold"/>
              </a:rPr>
              <a:t>next</a:t>
            </a:r>
            <a:r>
              <a:rPr lang="de-DE" sz="2800" b="1" spc="-1" dirty="0" smtClean="0">
                <a:solidFill>
                  <a:srgbClr val="0C00FF"/>
                </a:solidFill>
                <a:ea typeface="Atyp Display Semibold"/>
              </a:rPr>
              <a:t>? -  </a:t>
            </a:r>
            <a:r>
              <a:rPr lang="de-DE" sz="2800" b="1" spc="-1" dirty="0" smtClean="0">
                <a:solidFill>
                  <a:srgbClr val="0C00FF"/>
                </a:solidFill>
                <a:latin typeface="Arial"/>
                <a:ea typeface="DejaVu Sans"/>
              </a:rPr>
              <a:t>Deliverables</a:t>
            </a:r>
            <a:endParaRPr lang="de-DE" sz="2800" spc="-1" dirty="0">
              <a:solidFill>
                <a:srgbClr val="0C00FF"/>
              </a:solidFill>
              <a:latin typeface="Calibri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1848000" y="6453360"/>
            <a:ext cx="93060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54000" anchor="b">
            <a:noAutofit/>
          </a:bodyPr>
          <a:lstStyle/>
          <a:p>
            <a:pPr>
              <a:lnSpc>
                <a:spcPct val="100000"/>
              </a:lnSpc>
            </a:pPr>
            <a:fld id="{8913F58A-05EE-4396-B4B0-9A64CB8E5875}" type="slidenum">
              <a:rPr lang="de-DE" sz="700" b="1" spc="-1">
                <a:solidFill>
                  <a:srgbClr val="000000"/>
                </a:solidFill>
                <a:latin typeface="Arial"/>
                <a:ea typeface="DejaVu Sans"/>
              </a:rPr>
              <a:t>7</a:t>
            </a:fld>
            <a:endParaRPr lang="de-DE" sz="700" spc="-1">
              <a:latin typeface="Calibri"/>
            </a:endParaRPr>
          </a:p>
        </p:txBody>
      </p:sp>
      <p:graphicFrame>
        <p:nvGraphicFramePr>
          <p:cNvPr id="189" name="Table 3"/>
          <p:cNvGraphicFramePr/>
          <p:nvPr>
            <p:extLst>
              <p:ext uri="{D42A27DB-BD31-4B8C-83A1-F6EECF244321}">
                <p14:modId xmlns:p14="http://schemas.microsoft.com/office/powerpoint/2010/main" val="1752053058"/>
              </p:ext>
            </p:extLst>
          </p:nvPr>
        </p:nvGraphicFramePr>
        <p:xfrm>
          <a:off x="1522880" y="1219200"/>
          <a:ext cx="8565999" cy="4698180"/>
        </p:xfrm>
        <a:graphic>
          <a:graphicData uri="http://schemas.openxmlformats.org/drawingml/2006/table">
            <a:tbl>
              <a:tblPr/>
              <a:tblGrid>
                <a:gridCol w="969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1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24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D5.1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SWOT Report on the OS capacities within the alliance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C00FF"/>
                          </a:solidFill>
                          <a:latin typeface="Arial"/>
                          <a:ea typeface="DejaVu Sans"/>
                        </a:rPr>
                        <a:t>2022-03-31</a:t>
                      </a:r>
                      <a:endParaRPr lang="de-DE" sz="1800" b="0" strike="noStrike" spc="-1" dirty="0">
                        <a:solidFill>
                          <a:srgbClr val="0C00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D5.2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Repository Evaluation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D5.3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RDM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community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study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report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2024-09-30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D5.4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Open Science Fundamental Online Course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 dirty="0">
                          <a:solidFill>
                            <a:srgbClr val="0C00FF"/>
                          </a:solidFill>
                          <a:latin typeface="Arial"/>
                          <a:ea typeface="DejaVu Sans"/>
                        </a:rPr>
                        <a:t>2022-09-30</a:t>
                      </a:r>
                      <a:endParaRPr lang="de-DE" sz="1800" b="0" strike="noStrike" spc="-1" dirty="0">
                        <a:solidFill>
                          <a:srgbClr val="0C00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D5.5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Open Science Advanced Online course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D5.6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Open Science</a:t>
                      </a:r>
                      <a:r>
                        <a:rPr lang="de-DE" sz="1800" b="0" strike="noStrike" spc="-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sngStrike" spc="-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DejaVu Sans"/>
                        </a:rPr>
                        <a:t>Live </a:t>
                      </a:r>
                      <a:r>
                        <a:rPr lang="de-DE" sz="1800" b="0" strike="sngStrike" spc="-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dirty="0" err="1" smtClean="0">
                          <a:solidFill>
                            <a:srgbClr val="0C00FF"/>
                          </a:solidFill>
                        </a:rPr>
                        <a:t>Monthly</a:t>
                      </a:r>
                      <a:r>
                        <a:rPr lang="de-DE" dirty="0" smtClean="0">
                          <a:solidFill>
                            <a:srgbClr val="0C00FF"/>
                          </a:solidFill>
                        </a:rPr>
                        <a:t> Virtual </a:t>
                      </a:r>
                      <a:r>
                        <a:rPr lang="de-DE" sz="1800" b="0" strike="noStrike" spc="-1" dirty="0" err="1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MeetUp</a:t>
                      </a:r>
                      <a:r>
                        <a:rPr lang="de-DE" sz="18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report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 dirty="0">
                          <a:solidFill>
                            <a:srgbClr val="0C00FF"/>
                          </a:solidFill>
                          <a:latin typeface="Arial"/>
                          <a:ea typeface="DejaVu Sans"/>
                        </a:rPr>
                        <a:t>2022-09-30</a:t>
                      </a:r>
                      <a:endParaRPr lang="de-DE" sz="1800" b="0" strike="noStrike" spc="-1" dirty="0">
                        <a:solidFill>
                          <a:srgbClr val="0C00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D5.7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Two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reports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on Open Science Live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MeetUp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2024-09-30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D5.8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Ambassador strategic concept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2023-03-31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D5.9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Ambassador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activity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report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2024-09-30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10190479" y="1503680"/>
            <a:ext cx="98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pc="-1" dirty="0">
                <a:ln w="28575">
                  <a:solidFill>
                    <a:srgbClr val="0C00FF"/>
                  </a:solidFill>
                </a:ln>
                <a:solidFill>
                  <a:srgbClr val="0C00FF"/>
                </a:solidFill>
              </a:rPr>
              <a:t>√</a:t>
            </a:r>
            <a:endParaRPr lang="de-DE" sz="2800" dirty="0">
              <a:ln w="28575">
                <a:solidFill>
                  <a:srgbClr val="0C00FF"/>
                </a:solidFill>
              </a:ln>
              <a:solidFill>
                <a:srgbClr val="0C00FF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524240" y="2885440"/>
            <a:ext cx="1564639" cy="680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8524240" y="3830320"/>
            <a:ext cx="1564639" cy="680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89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2"/>
          <p:cNvSpPr/>
          <p:nvPr/>
        </p:nvSpPr>
        <p:spPr>
          <a:xfrm>
            <a:off x="1848000" y="6453360"/>
            <a:ext cx="93060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54000" anchor="b">
            <a:noAutofit/>
          </a:bodyPr>
          <a:lstStyle/>
          <a:p>
            <a:pPr>
              <a:lnSpc>
                <a:spcPct val="100000"/>
              </a:lnSpc>
            </a:pPr>
            <a:fld id="{384E7758-9E26-4181-90CB-0C2A03ACFC95}" type="slidenum">
              <a:rPr lang="de-DE" sz="700" b="1" spc="-1">
                <a:solidFill>
                  <a:srgbClr val="000000"/>
                </a:solidFill>
                <a:latin typeface="Arial"/>
                <a:ea typeface="DejaVu Sans"/>
              </a:rPr>
              <a:t>8</a:t>
            </a:fld>
            <a:endParaRPr lang="de-DE" sz="700" spc="-1">
              <a:latin typeface="Calibri"/>
            </a:endParaRPr>
          </a:p>
        </p:txBody>
      </p:sp>
      <p:graphicFrame>
        <p:nvGraphicFramePr>
          <p:cNvPr id="192" name="Table 3"/>
          <p:cNvGraphicFramePr/>
          <p:nvPr>
            <p:extLst>
              <p:ext uri="{D42A27DB-BD31-4B8C-83A1-F6EECF244321}">
                <p14:modId xmlns:p14="http://schemas.microsoft.com/office/powerpoint/2010/main" val="489144799"/>
              </p:ext>
            </p:extLst>
          </p:nvPr>
        </p:nvGraphicFramePr>
        <p:xfrm>
          <a:off x="1847999" y="1292520"/>
          <a:ext cx="8423759" cy="4754880"/>
        </p:xfrm>
        <a:graphic>
          <a:graphicData uri="http://schemas.openxmlformats.org/drawingml/2006/table">
            <a:tbl>
              <a:tblPr/>
              <a:tblGrid>
                <a:gridCol w="953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0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9A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Finish SWOT </a:t>
                      </a:r>
                      <a:r>
                        <a:rPr lang="en-US" sz="18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analysis</a:t>
                      </a:r>
                      <a:endParaRPr lang="de-DE" sz="1800" b="0" strike="noStrike" spc="-1" dirty="0" smtClean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C00FF"/>
                          </a:solidFill>
                          <a:latin typeface="Arial"/>
                          <a:ea typeface="DejaVu Sans"/>
                        </a:rPr>
                        <a:t>2022-03-31</a:t>
                      </a:r>
                      <a:endParaRPr lang="de-DE" sz="1800" b="0" strike="noStrike" spc="-1" dirty="0">
                        <a:solidFill>
                          <a:srgbClr val="0C00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MS21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Identify relevant repositories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Arial"/>
                          <a:ea typeface="DejaVu Sans"/>
                        </a:rPr>
                        <a:t>2022-09-30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MS22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Finish repository evaluation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MS23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Research design for RDM community study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 dirty="0">
                          <a:solidFill>
                            <a:srgbClr val="FF0000"/>
                          </a:solidFill>
                          <a:latin typeface="Arial"/>
                          <a:ea typeface="DejaVu Sans"/>
                        </a:rPr>
                        <a:t>2022-09-30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MS24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Data gatherin for RDM community study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MS25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Finish RDM community study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2024-09-30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MS26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Concept for both courses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>
                          <a:solidFill>
                            <a:srgbClr val="FF0000"/>
                          </a:solidFill>
                          <a:latin typeface="Arial"/>
                          <a:ea typeface="DejaVu Sans"/>
                        </a:rPr>
                        <a:t>2022-05-31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MS27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Finish both courses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2023-09-30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MS28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Establish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virtual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meet-up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structure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u="none" strike="noStrike" spc="-1" dirty="0">
                          <a:solidFill>
                            <a:srgbClr val="0C00FF"/>
                          </a:solidFill>
                          <a:uFillTx/>
                          <a:latin typeface="Arial"/>
                          <a:ea typeface="DejaVu Sans"/>
                        </a:rPr>
                        <a:t>2021-12-31</a:t>
                      </a:r>
                      <a:endParaRPr lang="de-DE" sz="1800" b="0" u="none" strike="noStrike" spc="-1" dirty="0">
                        <a:solidFill>
                          <a:srgbClr val="0C00FF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MS29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Hold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live </a:t>
                      </a:r>
                      <a:r>
                        <a:rPr lang="de-DE" sz="1800" b="0" strike="noStrike" spc="-1" dirty="0" err="1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meet-up</a:t>
                      </a:r>
                      <a:r>
                        <a:rPr lang="de-DE" sz="18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DejaVu Sans"/>
                        </a:rPr>
                        <a:t>(</a:t>
                      </a:r>
                      <a:r>
                        <a:rPr lang="de-D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original </a:t>
                      </a:r>
                      <a:r>
                        <a:rPr lang="de-D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deadline</a:t>
                      </a:r>
                      <a:r>
                        <a:rPr lang="de-D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: 30-09-22)</a:t>
                      </a:r>
                      <a:endParaRPr lang="de-DE" sz="1800" b="0" strike="noStrike" spc="-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/>
                          <a:ea typeface="DejaVu Sans"/>
                        </a:rPr>
                        <a:t>2023-09-30</a:t>
                      </a:r>
                      <a:endParaRPr lang="de-DE" sz="1800" b="1" strike="noStrike" spc="-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MS30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Identify possible ambassadors and key factors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2023-03-31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MS31</a:t>
                      </a:r>
                      <a:endParaRPr lang="de-DE" sz="1800" b="0" strike="noStrike" spc="-1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ambassadors</a:t>
                      </a: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</a:t>
                      </a:r>
                      <a:r>
                        <a:rPr lang="de-DE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active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2024-09-30</a:t>
                      </a:r>
                      <a:endParaRPr lang="de-DE" sz="1800" b="0" strike="noStrike" spc="-1" dirty="0"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Shape 1"/>
          <p:cNvSpPr/>
          <p:nvPr/>
        </p:nvSpPr>
        <p:spPr>
          <a:xfrm>
            <a:off x="301260" y="140480"/>
            <a:ext cx="11374200" cy="12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What‘s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 </a:t>
            </a:r>
            <a:r>
              <a:rPr lang="de-DE" sz="3200" b="1" strike="noStrike" spc="-1" dirty="0" err="1" smtClean="0">
                <a:solidFill>
                  <a:srgbClr val="0C00FF"/>
                </a:solidFill>
                <a:latin typeface="Arial"/>
                <a:ea typeface="Atyp Display Semibold"/>
              </a:rPr>
              <a:t>next</a:t>
            </a:r>
            <a:r>
              <a:rPr lang="de-DE" sz="3200" b="1" strike="noStrike" spc="-1" dirty="0" smtClean="0">
                <a:solidFill>
                  <a:srgbClr val="0C00FF"/>
                </a:solidFill>
                <a:latin typeface="Arial"/>
                <a:ea typeface="Atyp Display Semibold"/>
              </a:rPr>
              <a:t>?</a:t>
            </a:r>
            <a:endParaRPr lang="de-DE" sz="3200" b="0" strike="noStrike" spc="-1" dirty="0">
              <a:latin typeface="Calibri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8625840" y="3696790"/>
            <a:ext cx="1564639" cy="6807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0190479" y="1503680"/>
            <a:ext cx="98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pc="-1" dirty="0">
                <a:ln w="28575">
                  <a:solidFill>
                    <a:srgbClr val="0C00FF"/>
                  </a:solidFill>
                </a:ln>
                <a:solidFill>
                  <a:srgbClr val="0C00FF"/>
                </a:solidFill>
              </a:rPr>
              <a:t>√</a:t>
            </a:r>
            <a:endParaRPr lang="de-DE" sz="2800" dirty="0">
              <a:ln w="28575">
                <a:solidFill>
                  <a:srgbClr val="0C00FF"/>
                </a:solidFill>
              </a:ln>
              <a:solidFill>
                <a:srgbClr val="0C00FF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0271759" y="4460240"/>
            <a:ext cx="98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pc="-1" dirty="0">
                <a:ln w="28575">
                  <a:solidFill>
                    <a:srgbClr val="0C00FF"/>
                  </a:solidFill>
                </a:ln>
                <a:solidFill>
                  <a:srgbClr val="0C00FF"/>
                </a:solidFill>
              </a:rPr>
              <a:t>√</a:t>
            </a:r>
            <a:endParaRPr lang="de-DE" sz="2800" dirty="0">
              <a:ln w="28575">
                <a:solidFill>
                  <a:srgbClr val="0C00FF"/>
                </a:solidFill>
              </a:ln>
              <a:solidFill>
                <a:srgbClr val="0C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0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/>
          <p:nvPr/>
        </p:nvSpPr>
        <p:spPr>
          <a:xfrm>
            <a:off x="532080" y="1293480"/>
            <a:ext cx="10226520" cy="153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11500" b="1" strike="noStrike" cap="small" spc="-1">
                <a:solidFill>
                  <a:srgbClr val="0C00FF"/>
                </a:solidFill>
                <a:latin typeface="Arial"/>
                <a:ea typeface="Atyp Display Semibold"/>
              </a:rPr>
              <a:t>Thank you!</a:t>
            </a:r>
            <a:endParaRPr lang="de-DE" sz="11500" b="0" strike="noStrike" spc="-1">
              <a:latin typeface="Calibri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8310240" y="1293480"/>
            <a:ext cx="5641920" cy="126396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1800" b="1" strike="noStrike" spc="-1">
                <a:solidFill>
                  <a:srgbClr val="0C00FF"/>
                </a:solidFill>
                <a:latin typeface="Arial"/>
                <a:ea typeface="Atyp Display Semibold"/>
              </a:rPr>
              <a:t>Merci</a:t>
            </a:r>
            <a:endParaRPr lang="de-DE" sz="1800" b="0" strike="noStrike" spc="-1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az-Cyrl-AZ" sz="1800" b="1" strike="noStrike" spc="-1">
                <a:solidFill>
                  <a:srgbClr val="0C00FF"/>
                </a:solidFill>
                <a:latin typeface="Arial"/>
                <a:ea typeface="Atyp Display Semibold"/>
              </a:rPr>
              <a:t>Благодаря ви</a:t>
            </a:r>
            <a:endParaRPr lang="de-DE" sz="1800" b="0" strike="noStrike" spc="-1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de-DE" sz="1800" b="1" strike="noStrike" spc="-1">
                <a:solidFill>
                  <a:srgbClr val="0C00FF"/>
                </a:solidFill>
                <a:latin typeface="Arial"/>
                <a:ea typeface="Atyp Display Semibold"/>
              </a:rPr>
              <a:t>Tak</a:t>
            </a:r>
            <a:endParaRPr lang="de-DE" sz="1800" b="0" strike="noStrike" spc="-1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l-GR" sz="1800" b="1" strike="noStrike" spc="-1">
                <a:solidFill>
                  <a:srgbClr val="0C00FF"/>
                </a:solidFill>
                <a:latin typeface="Arial"/>
                <a:ea typeface="Atyp Display Semibold"/>
              </a:rPr>
              <a:t>Σας ευχαριστώ</a:t>
            </a:r>
            <a:endParaRPr lang="de-DE" sz="1800" b="0" strike="noStrike" spc="-1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de-DE" sz="1800" b="1" strike="noStrike" spc="-1">
                <a:solidFill>
                  <a:srgbClr val="0C00FF"/>
                </a:solidFill>
                <a:latin typeface="Arial"/>
                <a:ea typeface="Atyp Display Semibold"/>
              </a:rPr>
              <a:t>Danke</a:t>
            </a:r>
            <a:endParaRPr lang="de-DE" sz="1800" b="0" strike="noStrike" spc="-1">
              <a:latin typeface="Calibri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erua-eui.eu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F89B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C00FF"/>
      </a:hlink>
      <a:folHlink>
        <a:srgbClr val="48F89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F89B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C00FF"/>
      </a:hlink>
      <a:folHlink>
        <a:srgbClr val="48F89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ERUA_PowerPoint_Template</Template>
  <TotalTime>0</TotalTime>
  <Words>636</Words>
  <Application>Microsoft Office PowerPoint</Application>
  <PresentationFormat>Breitbild</PresentationFormat>
  <Paragraphs>163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9" baseType="lpstr">
      <vt:lpstr>Arial</vt:lpstr>
      <vt:lpstr>Atyp Display Semibold</vt:lpstr>
      <vt:lpstr>Calibri</vt:lpstr>
      <vt:lpstr>DejaVu Sans</vt:lpstr>
      <vt:lpstr>Manrope ExtraBold</vt:lpstr>
      <vt:lpstr>Manrope Medium</vt:lpstr>
      <vt:lpstr>Symbol</vt:lpstr>
      <vt:lpstr>Wingdings</vt:lpstr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Filip Rashev</dc:creator>
  <dc:description/>
  <cp:lastModifiedBy>Maximilian Heber</cp:lastModifiedBy>
  <cp:revision>114</cp:revision>
  <dcterms:created xsi:type="dcterms:W3CDTF">2021-11-23T14:10:00Z</dcterms:created>
  <dcterms:modified xsi:type="dcterms:W3CDTF">2022-05-13T08:59:41Z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4</vt:i4>
  </property>
  <property fmtid="{D5CDD505-2E9C-101B-9397-08002B2CF9AE}" pid="7" name="PresentationFormat">
    <vt:lpwstr>Breitbild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8</vt:i4>
  </property>
</Properties>
</file>